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60" r:id="rId3"/>
    <p:sldId id="261" r:id="rId4"/>
    <p:sldId id="262" r:id="rId5"/>
    <p:sldId id="259" r:id="rId6"/>
    <p:sldId id="257" r:id="rId7"/>
    <p:sldId id="276" r:id="rId8"/>
    <p:sldId id="277" r:id="rId9"/>
    <p:sldId id="282" r:id="rId10"/>
    <p:sldId id="291" r:id="rId11"/>
    <p:sldId id="292" r:id="rId12"/>
    <p:sldId id="293" r:id="rId13"/>
    <p:sldId id="290" r:id="rId14"/>
    <p:sldId id="298" r:id="rId15"/>
    <p:sldId id="286" r:id="rId16"/>
    <p:sldId id="258" r:id="rId17"/>
    <p:sldId id="263" r:id="rId18"/>
    <p:sldId id="264" r:id="rId19"/>
    <p:sldId id="268" r:id="rId20"/>
    <p:sldId id="265" r:id="rId21"/>
    <p:sldId id="278" r:id="rId22"/>
    <p:sldId id="303" r:id="rId23"/>
    <p:sldId id="285" r:id="rId24"/>
    <p:sldId id="294" r:id="rId25"/>
    <p:sldId id="296" r:id="rId26"/>
    <p:sldId id="297" r:id="rId27"/>
    <p:sldId id="299" r:id="rId28"/>
    <p:sldId id="300" r:id="rId29"/>
    <p:sldId id="301" r:id="rId30"/>
    <p:sldId id="288" r:id="rId31"/>
    <p:sldId id="280" r:id="rId32"/>
    <p:sldId id="279" r:id="rId33"/>
    <p:sldId id="269" r:id="rId34"/>
    <p:sldId id="271" r:id="rId35"/>
    <p:sldId id="274" r:id="rId36"/>
    <p:sldId id="302" r:id="rId37"/>
    <p:sldId id="270" r:id="rId38"/>
    <p:sldId id="267" r:id="rId39"/>
    <p:sldId id="275" r:id="rId40"/>
    <p:sldId id="273" r:id="rId41"/>
    <p:sldId id="266" r:id="rId42"/>
    <p:sldId id="272" r:id="rId43"/>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77876AA-422B-493A-B387-789F5FB4E682}" type="datetimeFigureOut">
              <a:rPr lang="it-IT" smtClean="0"/>
              <a:pPr/>
              <a:t>12/11/2021</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DDAC994-2A01-4498-AEBE-E79DCFE84D99}" type="slidenum">
              <a:rPr lang="it-IT" smtClean="0"/>
              <a:pPr/>
              <a:t>‹N›</a:t>
            </a:fld>
            <a:endParaRPr lang="it-IT"/>
          </a:p>
        </p:txBody>
      </p:sp>
    </p:spTree>
    <p:extLst>
      <p:ext uri="{BB962C8B-B14F-4D97-AF65-F5344CB8AC3E}">
        <p14:creationId xmlns:p14="http://schemas.microsoft.com/office/powerpoint/2010/main" val="414787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DBDE7E23-3463-43F7-80A1-3D96366F8DA7}" type="datetimeFigureOut">
              <a:rPr lang="it-IT" smtClean="0"/>
              <a:pPr/>
              <a:t>12/11/2021</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B01669F-8D27-438A-83EE-C132BAEB8D25}"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BDE7E23-3463-43F7-80A1-3D96366F8DA7}" type="datetimeFigureOut">
              <a:rPr lang="it-IT" smtClean="0"/>
              <a:pPr/>
              <a:t>12/11/2021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01669F-8D27-438A-83EE-C132BAEB8D2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BDE7E23-3463-43F7-80A1-3D96366F8DA7}" type="datetimeFigureOut">
              <a:rPr lang="it-IT" smtClean="0"/>
              <a:pPr/>
              <a:t>12/11/2021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01669F-8D27-438A-83EE-C132BAEB8D2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BDE7E23-3463-43F7-80A1-3D96366F8DA7}" type="datetimeFigureOut">
              <a:rPr lang="it-IT" smtClean="0"/>
              <a:pPr/>
              <a:t>12/11/2021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01669F-8D27-438A-83EE-C132BAEB8D2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DBDE7E23-3463-43F7-80A1-3D96366F8DA7}" type="datetimeFigureOut">
              <a:rPr lang="it-IT" smtClean="0"/>
              <a:pPr/>
              <a:t>12/11/2021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01669F-8D27-438A-83EE-C132BAEB8D25}"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DBDE7E23-3463-43F7-80A1-3D96366F8DA7}" type="datetimeFigureOut">
              <a:rPr lang="it-IT" smtClean="0"/>
              <a:pPr/>
              <a:t>12/11/2021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01669F-8D27-438A-83EE-C132BAEB8D2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DBDE7E23-3463-43F7-80A1-3D96366F8DA7}" type="datetimeFigureOut">
              <a:rPr lang="it-IT" smtClean="0"/>
              <a:pPr/>
              <a:t>12/11/2021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B01669F-8D27-438A-83EE-C132BAEB8D2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DBDE7E23-3463-43F7-80A1-3D96366F8DA7}" type="datetimeFigureOut">
              <a:rPr lang="it-IT" smtClean="0"/>
              <a:pPr/>
              <a:t>12/11/2021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B01669F-8D27-438A-83EE-C132BAEB8D2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BDE7E23-3463-43F7-80A1-3D96366F8DA7}" type="datetimeFigureOut">
              <a:rPr lang="it-IT" smtClean="0"/>
              <a:pPr/>
              <a:t>12/11/2021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B01669F-8D27-438A-83EE-C132BAEB8D2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DBDE7E23-3463-43F7-80A1-3D96366F8DA7}" type="datetimeFigureOut">
              <a:rPr lang="it-IT" smtClean="0"/>
              <a:pPr/>
              <a:t>12/11/2021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01669F-8D27-438A-83EE-C132BAEB8D2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DBDE7E23-3463-43F7-80A1-3D96366F8DA7}" type="datetimeFigureOut">
              <a:rPr lang="it-IT" smtClean="0"/>
              <a:pPr/>
              <a:t>12/11/2021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B01669F-8D27-438A-83EE-C132BAEB8D25}"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DE7E23-3463-43F7-80A1-3D96366F8DA7}" type="datetimeFigureOut">
              <a:rPr lang="it-IT" smtClean="0"/>
              <a:pPr/>
              <a:t>12/11/2021</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01669F-8D27-438A-83EE-C132BAEB8D25}"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egione.piemonte.it/web/temi/ambiente-territorio/cambiamento-climatico/cambiamento-climatico-piemonte"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egione.piemonte.it/web/temi/ambiente-territorio/cambiamento-climatico/cambiamento-climatico-piemonte"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3568" y="188640"/>
            <a:ext cx="5391150" cy="1323975"/>
          </a:xfrm>
          <a:prstGeom prst="rect">
            <a:avLst/>
          </a:prstGeom>
          <a:noFill/>
          <a:ln w="9525">
            <a:noFill/>
            <a:miter lim="800000"/>
            <a:headEnd/>
            <a:tailEnd/>
          </a:ln>
        </p:spPr>
      </p:pic>
      <p:pic>
        <p:nvPicPr>
          <p:cNvPr id="6" name="Immagine 5"/>
          <p:cNvPicPr/>
          <p:nvPr/>
        </p:nvPicPr>
        <p:blipFill>
          <a:blip r:embed="rId3" cstate="print"/>
          <a:srcRect/>
          <a:stretch>
            <a:fillRect/>
          </a:stretch>
        </p:blipFill>
        <p:spPr bwMode="auto">
          <a:xfrm>
            <a:off x="6444208" y="188640"/>
            <a:ext cx="1440160" cy="136815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55576" y="3717032"/>
            <a:ext cx="3962400" cy="22383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220072" y="1988840"/>
            <a:ext cx="3171825" cy="3581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4221088"/>
            <a:ext cx="8220075" cy="2381250"/>
          </a:xfrm>
          <a:prstGeom prst="rect">
            <a:avLst/>
          </a:prstGeom>
          <a:noFill/>
          <a:ln w="9525">
            <a:noFill/>
            <a:miter lim="800000"/>
            <a:headEnd/>
            <a:tailEnd/>
          </a:ln>
        </p:spPr>
      </p:pic>
      <p:sp>
        <p:nvSpPr>
          <p:cNvPr id="4" name="CasellaDiTesto 3"/>
          <p:cNvSpPr txBox="1"/>
          <p:nvPr/>
        </p:nvSpPr>
        <p:spPr>
          <a:xfrm>
            <a:off x="251520" y="1052736"/>
            <a:ext cx="8496944" cy="4154984"/>
          </a:xfrm>
          <a:prstGeom prst="rect">
            <a:avLst/>
          </a:prstGeom>
          <a:noFill/>
        </p:spPr>
        <p:txBody>
          <a:bodyPr wrap="square" rtlCol="0">
            <a:spAutoFit/>
          </a:bodyPr>
          <a:lstStyle/>
          <a:p>
            <a:r>
              <a:rPr lang="it-IT" sz="2600" b="1" dirty="0"/>
              <a:t>Temperatura</a:t>
            </a:r>
          </a:p>
          <a:p>
            <a:endParaRPr lang="it-IT" dirty="0"/>
          </a:p>
          <a:p>
            <a:pPr algn="just"/>
            <a:r>
              <a:rPr lang="it-IT" sz="2200" dirty="0"/>
              <a:t>Sia le temperature  massime che le minime  mostrano un trend  positivo  con un tasso di aumento  di circa 0,2°C ogni 10 anni nello scenario RCP4.5 e di 0,5°C nello scenario RCP8.5 Questo porta ad un incremento complessivo  di circa 2°C a fine secolo  nello scenario RCP 4.5 ed a  circa 4°C  nello scenario RCP8.5  </a:t>
            </a:r>
          </a:p>
          <a:p>
            <a:pPr algn="just"/>
            <a:endParaRPr lang="it-IT" sz="2200" dirty="0"/>
          </a:p>
          <a:p>
            <a:pPr algn="just"/>
            <a:r>
              <a:rPr lang="it-IT" sz="2200" dirty="0"/>
              <a:t> </a:t>
            </a:r>
          </a:p>
          <a:p>
            <a:pPr algn="just"/>
            <a:r>
              <a:rPr lang="it-IT" sz="2200" dirty="0"/>
              <a:t> </a:t>
            </a:r>
          </a:p>
          <a:p>
            <a:pPr algn="just"/>
            <a:endParaRPr lang="it-IT" sz="2200" dirty="0"/>
          </a:p>
          <a:p>
            <a:pPr algn="just"/>
            <a:endParaRPr lang="it-IT"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1052736"/>
            <a:ext cx="8496944" cy="2462213"/>
          </a:xfrm>
          <a:prstGeom prst="rect">
            <a:avLst/>
          </a:prstGeom>
          <a:noFill/>
        </p:spPr>
        <p:txBody>
          <a:bodyPr wrap="square" rtlCol="0">
            <a:spAutoFit/>
          </a:bodyPr>
          <a:lstStyle/>
          <a:p>
            <a:r>
              <a:rPr lang="it-IT" sz="2600" b="1" dirty="0"/>
              <a:t>Precipitazioni </a:t>
            </a:r>
          </a:p>
          <a:p>
            <a:endParaRPr lang="it-IT" dirty="0"/>
          </a:p>
          <a:p>
            <a:pPr algn="just"/>
            <a:endParaRPr lang="it-IT" sz="2200" dirty="0"/>
          </a:p>
          <a:p>
            <a:pPr algn="just"/>
            <a:r>
              <a:rPr lang="it-IT" sz="2200" dirty="0"/>
              <a:t> </a:t>
            </a:r>
          </a:p>
          <a:p>
            <a:pPr algn="just"/>
            <a:r>
              <a:rPr lang="it-IT" sz="2200" dirty="0"/>
              <a:t> </a:t>
            </a:r>
          </a:p>
          <a:p>
            <a:pPr algn="just"/>
            <a:endParaRPr lang="it-IT" sz="2200" dirty="0"/>
          </a:p>
          <a:p>
            <a:pPr algn="just"/>
            <a:endParaRPr lang="it-IT" sz="2200" dirty="0"/>
          </a:p>
        </p:txBody>
      </p:sp>
      <p:sp>
        <p:nvSpPr>
          <p:cNvPr id="5" name="CasellaDiTesto 4"/>
          <p:cNvSpPr txBox="1"/>
          <p:nvPr/>
        </p:nvSpPr>
        <p:spPr>
          <a:xfrm>
            <a:off x="0" y="1772816"/>
            <a:ext cx="9144000" cy="7294305"/>
          </a:xfrm>
          <a:prstGeom prst="rect">
            <a:avLst/>
          </a:prstGeom>
          <a:noFill/>
        </p:spPr>
        <p:txBody>
          <a:bodyPr wrap="square" rtlCol="0">
            <a:spAutoFit/>
          </a:bodyPr>
          <a:lstStyle/>
          <a:p>
            <a:pPr algn="just"/>
            <a:r>
              <a:rPr lang="it-IT" sz="2200" dirty="0"/>
              <a:t>Ci si attende  una  variazione  del regime  pluviometrico con una diminuzione delle precipitazioni  primaverili che, nel corso del  secolo, tende a  non essere più  la stagione  a maggiore piovosità.</a:t>
            </a:r>
          </a:p>
          <a:p>
            <a:pPr algn="just"/>
            <a:endParaRPr lang="it-IT" sz="2200" dirty="0"/>
          </a:p>
          <a:p>
            <a:pPr algn="just"/>
            <a:r>
              <a:rPr lang="it-IT" sz="2200" dirty="0"/>
              <a:t>Il numero dei giorni piovosi tende a diminuire con un incremento delle precipitazioni più intense  ed un aumento della durata dei periodi  secchi  (soprattutto dopo la seconda metà del secolo) </a:t>
            </a:r>
          </a:p>
          <a:p>
            <a:pPr algn="just"/>
            <a:endParaRPr lang="it-IT" sz="2200" dirty="0"/>
          </a:p>
          <a:p>
            <a:pPr algn="just"/>
            <a:r>
              <a:rPr lang="it-IT" sz="2600" b="1" dirty="0">
                <a:solidFill>
                  <a:srgbClr val="FF0000"/>
                </a:solidFill>
              </a:rPr>
              <a:t>Evapotraspirazione</a:t>
            </a:r>
          </a:p>
          <a:p>
            <a:pPr algn="just"/>
            <a:endParaRPr lang="it-IT" sz="2600" b="1" dirty="0"/>
          </a:p>
          <a:p>
            <a:pPr algn="just"/>
            <a:r>
              <a:rPr lang="it-IT" sz="2200" dirty="0"/>
              <a:t>Nello scenario RCP4.5  l’ETP </a:t>
            </a:r>
          </a:p>
          <a:p>
            <a:pPr algn="just"/>
            <a:r>
              <a:rPr lang="it-IT" sz="2200" dirty="0"/>
              <a:t>aumenta  con un trend di </a:t>
            </a:r>
          </a:p>
          <a:p>
            <a:pPr algn="just"/>
            <a:r>
              <a:rPr lang="it-IT" sz="2200" dirty="0"/>
              <a:t>13,3 mm ogni 10 anni, </a:t>
            </a:r>
          </a:p>
          <a:p>
            <a:pPr algn="just"/>
            <a:r>
              <a:rPr lang="it-IT" sz="2200" dirty="0"/>
              <a:t>nello scenario RCP8.5  di 34.6</a:t>
            </a:r>
          </a:p>
          <a:p>
            <a:pPr algn="just"/>
            <a:endParaRPr lang="it-IT" sz="2600" b="1" dirty="0"/>
          </a:p>
          <a:p>
            <a:pPr algn="just"/>
            <a:endParaRPr lang="it-IT" sz="2600" b="1" dirty="0"/>
          </a:p>
          <a:p>
            <a:pPr algn="just"/>
            <a:r>
              <a:rPr lang="it-IT" sz="2600" b="1" dirty="0"/>
              <a:t> </a:t>
            </a:r>
          </a:p>
          <a:p>
            <a:pPr algn="just"/>
            <a:endParaRPr lang="it-IT" sz="2600" dirty="0"/>
          </a:p>
          <a:p>
            <a:pPr algn="just"/>
            <a:endParaRPr lang="it-IT" sz="2600" dirty="0"/>
          </a:p>
          <a:p>
            <a:pPr algn="just"/>
            <a:endParaRPr lang="it-IT" sz="2200" dirty="0"/>
          </a:p>
        </p:txBody>
      </p:sp>
      <p:pic>
        <p:nvPicPr>
          <p:cNvPr id="3075" name="Picture 3"/>
          <p:cNvPicPr>
            <a:picLocks noChangeAspect="1" noChangeArrowheads="1"/>
          </p:cNvPicPr>
          <p:nvPr/>
        </p:nvPicPr>
        <p:blipFill>
          <a:blip r:embed="rId2" cstate="print"/>
          <a:srcRect/>
          <a:stretch>
            <a:fillRect/>
          </a:stretch>
        </p:blipFill>
        <p:spPr bwMode="auto">
          <a:xfrm>
            <a:off x="4067944" y="4332934"/>
            <a:ext cx="5076056" cy="252506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692696"/>
            <a:ext cx="9144000" cy="2462213"/>
          </a:xfrm>
          <a:prstGeom prst="rect">
            <a:avLst/>
          </a:prstGeom>
          <a:noFill/>
        </p:spPr>
        <p:txBody>
          <a:bodyPr wrap="square" rtlCol="0">
            <a:spAutoFit/>
          </a:bodyPr>
          <a:lstStyle/>
          <a:p>
            <a:r>
              <a:rPr lang="it-IT" sz="2600" b="1" dirty="0"/>
              <a:t>Precipitazioni</a:t>
            </a:r>
            <a:r>
              <a:rPr lang="it-IT" sz="2600" dirty="0"/>
              <a:t> </a:t>
            </a:r>
          </a:p>
          <a:p>
            <a:endParaRPr lang="it-IT" dirty="0"/>
          </a:p>
          <a:p>
            <a:pPr algn="just"/>
            <a:endParaRPr lang="it-IT" sz="2200" dirty="0"/>
          </a:p>
          <a:p>
            <a:pPr algn="just"/>
            <a:r>
              <a:rPr lang="it-IT" sz="2200" dirty="0"/>
              <a:t> </a:t>
            </a:r>
          </a:p>
          <a:p>
            <a:pPr algn="just"/>
            <a:r>
              <a:rPr lang="it-IT" sz="2200" dirty="0"/>
              <a:t> </a:t>
            </a:r>
          </a:p>
          <a:p>
            <a:pPr algn="just"/>
            <a:endParaRPr lang="it-IT" sz="2200" dirty="0"/>
          </a:p>
          <a:p>
            <a:pPr algn="just"/>
            <a:endParaRPr lang="it-IT" sz="2200" dirty="0"/>
          </a:p>
        </p:txBody>
      </p:sp>
      <p:sp>
        <p:nvSpPr>
          <p:cNvPr id="5" name="CasellaDiTesto 4"/>
          <p:cNvSpPr txBox="1"/>
          <p:nvPr/>
        </p:nvSpPr>
        <p:spPr>
          <a:xfrm>
            <a:off x="0" y="1196752"/>
            <a:ext cx="9144000" cy="7171194"/>
          </a:xfrm>
          <a:prstGeom prst="rect">
            <a:avLst/>
          </a:prstGeom>
          <a:noFill/>
        </p:spPr>
        <p:txBody>
          <a:bodyPr wrap="square" rtlCol="0">
            <a:spAutoFit/>
          </a:bodyPr>
          <a:lstStyle/>
          <a:p>
            <a:pPr algn="just"/>
            <a:endParaRPr lang="it-IT" sz="2200" dirty="0"/>
          </a:p>
          <a:p>
            <a:pPr algn="just"/>
            <a:r>
              <a:rPr lang="it-IT" sz="2200" dirty="0"/>
              <a:t>Ci si attende  una  modifica variazione del regime  pluviometrico con una diminuzione delle precipitazioni  primaverili che, nel corso del  secolo tende a  non  essere più  la stagione  a maggiore piovosità.</a:t>
            </a:r>
          </a:p>
          <a:p>
            <a:pPr algn="just"/>
            <a:endParaRPr lang="it-IT" sz="2200" dirty="0"/>
          </a:p>
          <a:p>
            <a:pPr algn="just"/>
            <a:r>
              <a:rPr lang="it-IT" sz="2200" dirty="0"/>
              <a:t>Il numero dei giorni piovosi tende a diminuire con un incremento delle precipitazioni più intense  ed un aumento della durata dei periodi  secchi  (soprattutto dopo la seconda metà del secolo) </a:t>
            </a:r>
          </a:p>
          <a:p>
            <a:pPr algn="just"/>
            <a:endParaRPr lang="it-IT" sz="2200" dirty="0"/>
          </a:p>
          <a:p>
            <a:pPr algn="just"/>
            <a:r>
              <a:rPr lang="it-IT" sz="2600" b="1" dirty="0"/>
              <a:t>Siccità</a:t>
            </a:r>
          </a:p>
          <a:p>
            <a:pPr algn="just"/>
            <a:endParaRPr lang="it-IT" sz="2600" dirty="0"/>
          </a:p>
          <a:p>
            <a:pPr algn="just"/>
            <a:r>
              <a:rPr lang="it-IT" sz="2200" dirty="0"/>
              <a:t>Nello scenario RCP4.5  non si evince  un trend né positivo né negativo nel corso del secolo con un alternarsi abbastanza  uniforme  di periodi siccitosi e periodi piovosi. Nello scenario RCP8.5  viceversa, soprattutto a partire dalla seconda metà del secolo, si prevede un aumento  delle  </a:t>
            </a:r>
            <a:r>
              <a:rPr lang="it-IT" sz="2200" dirty="0" err="1"/>
              <a:t>condioni</a:t>
            </a:r>
            <a:r>
              <a:rPr lang="it-IT" sz="2200" dirty="0"/>
              <a:t> di siccità</a:t>
            </a:r>
          </a:p>
          <a:p>
            <a:pPr algn="just"/>
            <a:endParaRPr lang="it-IT" sz="2600" dirty="0"/>
          </a:p>
          <a:p>
            <a:pPr algn="just"/>
            <a:endParaRPr lang="it-IT" sz="2600" dirty="0"/>
          </a:p>
          <a:p>
            <a:pPr algn="just"/>
            <a:endParaRPr lang="it-IT" sz="2600" dirty="0"/>
          </a:p>
          <a:p>
            <a:pPr algn="just"/>
            <a:endParaRPr lang="it-IT"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1560" y="836712"/>
            <a:ext cx="7962900" cy="5715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052736"/>
            <a:ext cx="9144000" cy="2308324"/>
          </a:xfrm>
          <a:prstGeom prst="rect">
            <a:avLst/>
          </a:prstGeom>
          <a:noFill/>
        </p:spPr>
        <p:txBody>
          <a:bodyPr wrap="square" rtlCol="0">
            <a:spAutoFit/>
          </a:bodyPr>
          <a:lstStyle/>
          <a:p>
            <a:r>
              <a:rPr lang="it-IT" dirty="0">
                <a:hlinkClick r:id="rId2"/>
              </a:rPr>
              <a:t>https://www.regione.piemonte.it/web/temi/ambiente-territorio/cambiamento-climatico/cambiamento-climatico-piemonte</a:t>
            </a:r>
            <a:endParaRPr lang="it-IT" dirty="0"/>
          </a:p>
          <a:p>
            <a:endParaRPr lang="it-IT" dirty="0"/>
          </a:p>
          <a:p>
            <a:endParaRPr lang="it-IT" dirty="0"/>
          </a:p>
          <a:p>
            <a:endParaRPr lang="it-IT" dirty="0"/>
          </a:p>
          <a:p>
            <a:endParaRPr lang="it-IT" dirty="0"/>
          </a:p>
          <a:p>
            <a:endParaRPr lang="it-IT" dirty="0"/>
          </a:p>
          <a:p>
            <a:endParaRPr lang="it-IT" dirty="0"/>
          </a:p>
        </p:txBody>
      </p:sp>
      <p:pic>
        <p:nvPicPr>
          <p:cNvPr id="4098" name="Picture 2"/>
          <p:cNvPicPr>
            <a:picLocks noChangeAspect="1" noChangeArrowheads="1"/>
          </p:cNvPicPr>
          <p:nvPr/>
        </p:nvPicPr>
        <p:blipFill>
          <a:blip r:embed="rId3" cstate="print"/>
          <a:srcRect/>
          <a:stretch>
            <a:fillRect/>
          </a:stretch>
        </p:blipFill>
        <p:spPr bwMode="auto">
          <a:xfrm>
            <a:off x="1331640" y="2420888"/>
            <a:ext cx="6705600" cy="41719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052736"/>
            <a:ext cx="9144000" cy="2308324"/>
          </a:xfrm>
          <a:prstGeom prst="rect">
            <a:avLst/>
          </a:prstGeom>
          <a:noFill/>
        </p:spPr>
        <p:txBody>
          <a:bodyPr wrap="square" rtlCol="0">
            <a:spAutoFit/>
          </a:bodyPr>
          <a:lstStyle/>
          <a:p>
            <a:r>
              <a:rPr lang="it-IT" dirty="0">
                <a:hlinkClick r:id="rId2"/>
              </a:rPr>
              <a:t>https://www.regione.piemonte.it/web/temi/ambiente-territorio/cambiamento-climatico/cambiamento-climatico-piemonte</a:t>
            </a:r>
            <a:endParaRPr lang="it-IT" dirty="0"/>
          </a:p>
          <a:p>
            <a:endParaRPr lang="it-IT" dirty="0"/>
          </a:p>
          <a:p>
            <a:endParaRPr lang="it-IT" dirty="0"/>
          </a:p>
          <a:p>
            <a:endParaRPr lang="it-IT" dirty="0"/>
          </a:p>
          <a:p>
            <a:endParaRPr lang="it-IT" dirty="0"/>
          </a:p>
          <a:p>
            <a:endParaRPr lang="it-IT" dirty="0"/>
          </a:p>
          <a:p>
            <a:endParaRPr lang="it-IT" dirty="0"/>
          </a:p>
        </p:txBody>
      </p:sp>
      <p:pic>
        <p:nvPicPr>
          <p:cNvPr id="4098" name="Picture 2"/>
          <p:cNvPicPr>
            <a:picLocks noChangeAspect="1" noChangeArrowheads="1"/>
          </p:cNvPicPr>
          <p:nvPr/>
        </p:nvPicPr>
        <p:blipFill>
          <a:blip r:embed="rId3" cstate="print"/>
          <a:srcRect/>
          <a:stretch>
            <a:fillRect/>
          </a:stretch>
        </p:blipFill>
        <p:spPr bwMode="auto">
          <a:xfrm>
            <a:off x="1331640" y="2420888"/>
            <a:ext cx="6705600" cy="41719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35696" y="5876000"/>
            <a:ext cx="2942878" cy="722721"/>
          </a:xfrm>
          <a:prstGeom prst="rect">
            <a:avLst/>
          </a:prstGeom>
          <a:noFill/>
          <a:ln w="9525">
            <a:noFill/>
            <a:miter lim="800000"/>
            <a:headEnd/>
            <a:tailEnd/>
          </a:ln>
        </p:spPr>
      </p:pic>
      <p:pic>
        <p:nvPicPr>
          <p:cNvPr id="6" name="Immagine 5"/>
          <p:cNvPicPr/>
          <p:nvPr/>
        </p:nvPicPr>
        <p:blipFill>
          <a:blip r:embed="rId3" cstate="print"/>
          <a:srcRect/>
          <a:stretch>
            <a:fillRect/>
          </a:stretch>
        </p:blipFill>
        <p:spPr bwMode="auto">
          <a:xfrm>
            <a:off x="5436096" y="5805264"/>
            <a:ext cx="720080" cy="764704"/>
          </a:xfrm>
          <a:prstGeom prst="rect">
            <a:avLst/>
          </a:prstGeom>
          <a:noFill/>
          <a:ln w="9525">
            <a:noFill/>
            <a:miter lim="800000"/>
            <a:headEnd/>
            <a:tailEnd/>
          </a:ln>
        </p:spPr>
      </p:pic>
      <p:sp>
        <p:nvSpPr>
          <p:cNvPr id="5" name="Ovale 4"/>
          <p:cNvSpPr/>
          <p:nvPr/>
        </p:nvSpPr>
        <p:spPr>
          <a:xfrm>
            <a:off x="467544" y="980728"/>
            <a:ext cx="2592288"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Contribuisce con le proprie emissioni al c.c.</a:t>
            </a:r>
          </a:p>
        </p:txBody>
      </p:sp>
      <p:sp>
        <p:nvSpPr>
          <p:cNvPr id="7" name="Ovale 6"/>
          <p:cNvSpPr/>
          <p:nvPr/>
        </p:nvSpPr>
        <p:spPr>
          <a:xfrm>
            <a:off x="5364088" y="980728"/>
            <a:ext cx="280831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Subisce le conseguenze del c.c.</a:t>
            </a:r>
          </a:p>
        </p:txBody>
      </p:sp>
      <p:sp>
        <p:nvSpPr>
          <p:cNvPr id="9" name="Ovale 8"/>
          <p:cNvSpPr/>
          <p:nvPr/>
        </p:nvSpPr>
        <p:spPr>
          <a:xfrm>
            <a:off x="2915816" y="3933056"/>
            <a:ext cx="288032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Può contribuire  a mitigare il c.c.</a:t>
            </a:r>
          </a:p>
        </p:txBody>
      </p:sp>
      <p:sp>
        <p:nvSpPr>
          <p:cNvPr id="10" name="CasellaDiTesto 9"/>
          <p:cNvSpPr txBox="1"/>
          <p:nvPr/>
        </p:nvSpPr>
        <p:spPr>
          <a:xfrm>
            <a:off x="2627784" y="2636912"/>
            <a:ext cx="3672408" cy="1107996"/>
          </a:xfrm>
          <a:prstGeom prst="rect">
            <a:avLst/>
          </a:prstGeom>
          <a:noFill/>
        </p:spPr>
        <p:txBody>
          <a:bodyPr wrap="square" rtlCol="0">
            <a:spAutoFit/>
          </a:bodyPr>
          <a:lstStyle/>
          <a:p>
            <a:pPr algn="ctr"/>
            <a:r>
              <a:rPr lang="it-IT" sz="2200" b="1" dirty="0"/>
              <a:t>Come si pone  il settore agricolo nel contesto del cambiamento climatico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8820472" cy="4647426"/>
          </a:xfrm>
          <a:prstGeom prst="rect">
            <a:avLst/>
          </a:prstGeom>
          <a:noFill/>
        </p:spPr>
        <p:txBody>
          <a:bodyPr wrap="square" rtlCol="0">
            <a:spAutoFit/>
          </a:bodyPr>
          <a:lstStyle/>
          <a:p>
            <a:endParaRPr lang="it-IT" dirty="0"/>
          </a:p>
          <a:p>
            <a:endParaRPr lang="it-IT" dirty="0"/>
          </a:p>
          <a:p>
            <a:endParaRPr lang="it-IT" dirty="0"/>
          </a:p>
          <a:p>
            <a:endParaRPr lang="it-IT" dirty="0"/>
          </a:p>
          <a:p>
            <a:endParaRPr lang="it-IT" dirty="0"/>
          </a:p>
          <a:p>
            <a:endParaRPr lang="it-IT" dirty="0"/>
          </a:p>
          <a:p>
            <a:r>
              <a:rPr lang="it-IT" dirty="0"/>
              <a:t>Nel 2019 il settore agricolo ha rappresentato  la principale fonte emissiva di metano</a:t>
            </a:r>
          </a:p>
          <a:p>
            <a:r>
              <a:rPr lang="it-IT" dirty="0"/>
              <a:t> e protossido d’azoto  contribuendo rispettivamente  per il 44,2% e il 58,7% a livelli nazionali delle emissioni </a:t>
            </a:r>
          </a:p>
          <a:p>
            <a:endParaRPr lang="it-IT" dirty="0"/>
          </a:p>
          <a:p>
            <a:pPr algn="ctr"/>
            <a:r>
              <a:rPr lang="it-IT" sz="2200" dirty="0">
                <a:solidFill>
                  <a:srgbClr val="FF0000"/>
                </a:solidFill>
              </a:rPr>
              <a:t>Le emissioni derivanti dal settore agricolo  costituiscono però il  7,1% delle emissioni  di gas serra totali </a:t>
            </a:r>
          </a:p>
          <a:p>
            <a:endParaRPr lang="it-IT" dirty="0"/>
          </a:p>
          <a:p>
            <a:r>
              <a:rPr lang="it-IT" dirty="0"/>
              <a:t>Nel 2019 le emissioni di gas serra imputabili al settore agricolo sono risultate pari a </a:t>
            </a:r>
          </a:p>
          <a:p>
            <a:endParaRPr lang="it-IT" dirty="0"/>
          </a:p>
          <a:p>
            <a:endParaRPr lang="it-IT" dirty="0"/>
          </a:p>
        </p:txBody>
      </p:sp>
      <p:graphicFrame>
        <p:nvGraphicFramePr>
          <p:cNvPr id="5" name="Tabella 4"/>
          <p:cNvGraphicFramePr>
            <a:graphicFrameLocks noGrp="1"/>
          </p:cNvGraphicFramePr>
          <p:nvPr/>
        </p:nvGraphicFramePr>
        <p:xfrm>
          <a:off x="971600" y="4149080"/>
          <a:ext cx="6840760" cy="1280160"/>
        </p:xfrm>
        <a:graphic>
          <a:graphicData uri="http://schemas.openxmlformats.org/drawingml/2006/table">
            <a:tbl>
              <a:tblPr firstRow="1" bandRow="1">
                <a:tableStyleId>{5C22544A-7EE6-4342-B048-85BDC9FD1C3A}</a:tableStyleId>
              </a:tblPr>
              <a:tblGrid>
                <a:gridCol w="3420380">
                  <a:extLst>
                    <a:ext uri="{9D8B030D-6E8A-4147-A177-3AD203B41FA5}">
                      <a16:colId xmlns:a16="http://schemas.microsoft.com/office/drawing/2014/main" val="20000"/>
                    </a:ext>
                  </a:extLst>
                </a:gridCol>
                <a:gridCol w="3420380">
                  <a:extLst>
                    <a:ext uri="{9D8B030D-6E8A-4147-A177-3AD203B41FA5}">
                      <a16:colId xmlns:a16="http://schemas.microsoft.com/office/drawing/2014/main" val="20001"/>
                    </a:ext>
                  </a:extLst>
                </a:gridCol>
              </a:tblGrid>
              <a:tr h="0">
                <a:tc>
                  <a:txBody>
                    <a:bodyPr/>
                    <a:lstStyle/>
                    <a:p>
                      <a:pPr algn="ctr"/>
                      <a:r>
                        <a:rPr lang="it-IT" sz="1500" dirty="0"/>
                        <a:t>CH4</a:t>
                      </a:r>
                    </a:p>
                  </a:txBody>
                  <a:tcPr/>
                </a:tc>
                <a:tc>
                  <a:txBody>
                    <a:bodyPr/>
                    <a:lstStyle/>
                    <a:p>
                      <a:pPr algn="ctr"/>
                      <a:r>
                        <a:rPr lang="it-IT" sz="1500" dirty="0"/>
                        <a:t>18,970  Mt.Co2eq</a:t>
                      </a:r>
                    </a:p>
                  </a:txBody>
                  <a:tcPr/>
                </a:tc>
                <a:extLst>
                  <a:ext uri="{0D108BD9-81ED-4DB2-BD59-A6C34878D82A}">
                    <a16:rowId xmlns:a16="http://schemas.microsoft.com/office/drawing/2014/main" val="10000"/>
                  </a:ext>
                </a:extLst>
              </a:tr>
              <a:tr h="230030">
                <a:tc>
                  <a:txBody>
                    <a:bodyPr/>
                    <a:lstStyle/>
                    <a:p>
                      <a:pPr algn="ctr"/>
                      <a:r>
                        <a:rPr lang="it-IT" sz="1500" dirty="0"/>
                        <a:t>N2O</a:t>
                      </a:r>
                    </a:p>
                  </a:txBody>
                  <a:tcPr/>
                </a:tc>
                <a:tc>
                  <a:txBody>
                    <a:bodyPr/>
                    <a:lstStyle/>
                    <a:p>
                      <a:pPr algn="ctr"/>
                      <a:r>
                        <a:rPr lang="it-IT" sz="1500" dirty="0"/>
                        <a:t>10,117</a:t>
                      </a:r>
                    </a:p>
                  </a:txBody>
                  <a:tcPr/>
                </a:tc>
                <a:extLst>
                  <a:ext uri="{0D108BD9-81ED-4DB2-BD59-A6C34878D82A}">
                    <a16:rowId xmlns:a16="http://schemas.microsoft.com/office/drawing/2014/main" val="10001"/>
                  </a:ext>
                </a:extLst>
              </a:tr>
              <a:tr h="230030">
                <a:tc>
                  <a:txBody>
                    <a:bodyPr/>
                    <a:lstStyle/>
                    <a:p>
                      <a:pPr algn="ctr"/>
                      <a:r>
                        <a:rPr lang="it-IT" sz="1500" dirty="0"/>
                        <a:t>CO2</a:t>
                      </a:r>
                    </a:p>
                  </a:txBody>
                  <a:tcPr/>
                </a:tc>
                <a:tc>
                  <a:txBody>
                    <a:bodyPr/>
                    <a:lstStyle/>
                    <a:p>
                      <a:pPr algn="ctr"/>
                      <a:r>
                        <a:rPr lang="it-IT" sz="1500" dirty="0"/>
                        <a:t>430</a:t>
                      </a:r>
                    </a:p>
                  </a:txBody>
                  <a:tcPr/>
                </a:tc>
                <a:extLst>
                  <a:ext uri="{0D108BD9-81ED-4DB2-BD59-A6C34878D82A}">
                    <a16:rowId xmlns:a16="http://schemas.microsoft.com/office/drawing/2014/main" val="10002"/>
                  </a:ext>
                </a:extLst>
              </a:tr>
              <a:tr h="230030">
                <a:tc>
                  <a:txBody>
                    <a:bodyPr/>
                    <a:lstStyle/>
                    <a:p>
                      <a:pPr algn="ctr"/>
                      <a:r>
                        <a:rPr lang="it-IT" sz="1500" dirty="0"/>
                        <a:t>TOTALE</a:t>
                      </a:r>
                    </a:p>
                  </a:txBody>
                  <a:tcPr/>
                </a:tc>
                <a:tc>
                  <a:txBody>
                    <a:bodyPr/>
                    <a:lstStyle/>
                    <a:p>
                      <a:pPr algn="ctr"/>
                      <a:r>
                        <a:rPr lang="it-IT" sz="1500" dirty="0"/>
                        <a:t>29,517</a:t>
                      </a: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4725144"/>
            <a:ext cx="8820472" cy="1877437"/>
          </a:xfrm>
          <a:prstGeom prst="rect">
            <a:avLst/>
          </a:prstGeom>
          <a:noFill/>
        </p:spPr>
        <p:txBody>
          <a:bodyPr wrap="square" rtlCol="0">
            <a:spAutoFit/>
          </a:bodyPr>
          <a:lstStyle/>
          <a:p>
            <a:endParaRPr lang="it-IT" dirty="0"/>
          </a:p>
          <a:p>
            <a:endParaRPr lang="it-IT" dirty="0"/>
          </a:p>
          <a:p>
            <a:endParaRPr lang="it-IT" dirty="0"/>
          </a:p>
          <a:p>
            <a:r>
              <a:rPr lang="it-IT" sz="2200" dirty="0">
                <a:solidFill>
                  <a:srgbClr val="FF0000"/>
                </a:solidFill>
              </a:rPr>
              <a:t>Tra il 1990 e il 2019 la riduzione delle emissioni di metano, protossido d’azoto e anidride carbonica è risultata pari a  -14,7%,n -21,8% e  - 15,7%</a:t>
            </a:r>
          </a:p>
          <a:p>
            <a:pPr algn="ctr"/>
            <a:r>
              <a:rPr lang="it-IT" b="1" dirty="0">
                <a:solidFill>
                  <a:srgbClr val="FF0000"/>
                </a:solidFill>
              </a:rPr>
              <a:t>Inventario Nazionale delle Emissioni in Atmosfera ISPRA  </a:t>
            </a:r>
          </a:p>
        </p:txBody>
      </p:sp>
      <p:sp>
        <p:nvSpPr>
          <p:cNvPr id="6" name="Ovale 5"/>
          <p:cNvSpPr/>
          <p:nvPr/>
        </p:nvSpPr>
        <p:spPr>
          <a:xfrm>
            <a:off x="0" y="0"/>
            <a:ext cx="2592288"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Contribuisce con le proprie emissioni al c.c.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249522"/>
            <a:ext cx="9144000" cy="5987790"/>
          </a:xfrm>
          <a:prstGeom prst="rect">
            <a:avLst/>
          </a:prstGeom>
          <a:noFill/>
          <a:ln w="9525">
            <a:noFill/>
            <a:miter lim="800000"/>
            <a:headEnd/>
            <a:tailEnd/>
          </a:ln>
        </p:spPr>
      </p:pic>
      <p:sp>
        <p:nvSpPr>
          <p:cNvPr id="3" name="Freccia a destra 2"/>
          <p:cNvSpPr/>
          <p:nvPr/>
        </p:nvSpPr>
        <p:spPr>
          <a:xfrm rot="5400000">
            <a:off x="1295636" y="4113076"/>
            <a:ext cx="165618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35696" y="5876000"/>
            <a:ext cx="2942878" cy="722721"/>
          </a:xfrm>
          <a:prstGeom prst="rect">
            <a:avLst/>
          </a:prstGeom>
          <a:noFill/>
          <a:ln w="9525">
            <a:noFill/>
            <a:miter lim="800000"/>
            <a:headEnd/>
            <a:tailEnd/>
          </a:ln>
        </p:spPr>
      </p:pic>
      <p:pic>
        <p:nvPicPr>
          <p:cNvPr id="6" name="Immagine 5"/>
          <p:cNvPicPr/>
          <p:nvPr/>
        </p:nvPicPr>
        <p:blipFill>
          <a:blip r:embed="rId3" cstate="print"/>
          <a:srcRect/>
          <a:stretch>
            <a:fillRect/>
          </a:stretch>
        </p:blipFill>
        <p:spPr bwMode="auto">
          <a:xfrm>
            <a:off x="5436096" y="5805264"/>
            <a:ext cx="720080" cy="764704"/>
          </a:xfrm>
          <a:prstGeom prst="rect">
            <a:avLst/>
          </a:prstGeom>
          <a:noFill/>
          <a:ln w="9525">
            <a:noFill/>
            <a:miter lim="800000"/>
            <a:headEnd/>
            <a:tailEnd/>
          </a:ln>
        </p:spPr>
      </p:pic>
      <p:sp>
        <p:nvSpPr>
          <p:cNvPr id="4" name="CasellaDiTesto 3"/>
          <p:cNvSpPr txBox="1"/>
          <p:nvPr/>
        </p:nvSpPr>
        <p:spPr>
          <a:xfrm>
            <a:off x="0" y="980728"/>
            <a:ext cx="9144000" cy="8510022"/>
          </a:xfrm>
          <a:prstGeom prst="rect">
            <a:avLst/>
          </a:prstGeom>
          <a:noFill/>
        </p:spPr>
        <p:txBody>
          <a:bodyPr wrap="square" rtlCol="0">
            <a:spAutoFit/>
          </a:bodyPr>
          <a:lstStyle/>
          <a:p>
            <a:endParaRPr lang="it-IT" dirty="0"/>
          </a:p>
          <a:p>
            <a:endParaRPr lang="it-IT" dirty="0"/>
          </a:p>
          <a:p>
            <a:r>
              <a:rPr lang="it-IT" sz="2000" dirty="0"/>
              <a:t>                                                                             1) </a:t>
            </a:r>
            <a:r>
              <a:rPr lang="it-IT" sz="2000" dirty="0">
                <a:solidFill>
                  <a:srgbClr val="FF0000"/>
                </a:solidFill>
              </a:rPr>
              <a:t>prospettive a breve termine</a:t>
            </a:r>
          </a:p>
          <a:p>
            <a:endParaRPr lang="it-IT" dirty="0"/>
          </a:p>
          <a:p>
            <a:r>
              <a:rPr lang="it-IT" dirty="0"/>
              <a:t>                                                                                     - adozione di appropriate strategie di difesa</a:t>
            </a:r>
          </a:p>
          <a:p>
            <a:r>
              <a:rPr lang="it-IT" dirty="0"/>
              <a:t>                                                                                     - modificare le specie  o le cultivar </a:t>
            </a:r>
          </a:p>
          <a:p>
            <a:r>
              <a:rPr lang="it-IT" sz="2300" dirty="0"/>
              <a:t>Sviluppare strategie  di adattamento     - </a:t>
            </a:r>
            <a:r>
              <a:rPr lang="it-IT" dirty="0"/>
              <a:t>adattare l’agrotecnica</a:t>
            </a:r>
          </a:p>
          <a:p>
            <a:r>
              <a:rPr lang="it-IT" sz="2300" dirty="0"/>
              <a:t>per ridurre o evitare  gli effetti </a:t>
            </a:r>
          </a:p>
          <a:p>
            <a:r>
              <a:rPr lang="it-IT" sz="2300" dirty="0"/>
              <a:t>negativi del c.c.</a:t>
            </a:r>
          </a:p>
          <a:p>
            <a:r>
              <a:rPr lang="it-IT" sz="2000" dirty="0"/>
              <a:t>                                                                              2</a:t>
            </a:r>
            <a:r>
              <a:rPr lang="it-IT" sz="2000" dirty="0">
                <a:solidFill>
                  <a:srgbClr val="FF0000"/>
                </a:solidFill>
              </a:rPr>
              <a:t>) prospettive a lungo termine</a:t>
            </a:r>
          </a:p>
          <a:p>
            <a:r>
              <a:rPr lang="it-IT" sz="2000" dirty="0">
                <a:solidFill>
                  <a:srgbClr val="FF0000"/>
                </a:solidFill>
              </a:rPr>
              <a:t>                                                                            </a:t>
            </a:r>
            <a:r>
              <a:rPr lang="it-IT" dirty="0"/>
              <a:t>modificare la destinazione d’uso del suolo-</a:t>
            </a:r>
          </a:p>
          <a:p>
            <a:r>
              <a:rPr lang="it-IT" sz="2000" dirty="0">
                <a:solidFill>
                  <a:srgbClr val="FF0000"/>
                </a:solidFill>
              </a:rPr>
              <a:t>                                  </a:t>
            </a:r>
          </a:p>
          <a:p>
            <a:r>
              <a:rPr lang="it-IT" sz="2000" dirty="0">
                <a:solidFill>
                  <a:srgbClr val="FF0000"/>
                </a:solidFill>
              </a:rPr>
              <a:t>                                               </a:t>
            </a:r>
          </a:p>
          <a:p>
            <a:endParaRPr lang="it-IT" dirty="0"/>
          </a:p>
          <a:p>
            <a:endParaRPr lang="it-IT" dirty="0"/>
          </a:p>
          <a:p>
            <a:endParaRPr lang="it-IT" dirty="0"/>
          </a:p>
          <a:p>
            <a:r>
              <a:rPr lang="it-IT" dirty="0"/>
              <a:t>                           </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 </a:t>
            </a:r>
          </a:p>
        </p:txBody>
      </p:sp>
      <p:sp>
        <p:nvSpPr>
          <p:cNvPr id="5" name="Parentesi graffa aperta 4"/>
          <p:cNvSpPr/>
          <p:nvPr/>
        </p:nvSpPr>
        <p:spPr>
          <a:xfrm>
            <a:off x="4499992" y="1268760"/>
            <a:ext cx="504056" cy="4320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Fumetto 3 6"/>
          <p:cNvSpPr/>
          <p:nvPr/>
        </p:nvSpPr>
        <p:spPr>
          <a:xfrm>
            <a:off x="467544" y="332656"/>
            <a:ext cx="4248472" cy="21602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L’agricoltura tutela se stessa attraverso azioni attive orientate a diminuire le emissioni ed aumentare la capacità di stoccare 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51720" y="2276872"/>
            <a:ext cx="4392488" cy="369332"/>
          </a:xfrm>
          <a:prstGeom prst="rect">
            <a:avLst/>
          </a:prstGeom>
          <a:noFill/>
        </p:spPr>
        <p:txBody>
          <a:bodyPr wrap="square" rtlCol="0">
            <a:spAutoFit/>
          </a:bodyPr>
          <a:lstStyle/>
          <a:p>
            <a:endParaRPr lang="it-IT" dirty="0"/>
          </a:p>
        </p:txBody>
      </p:sp>
      <p:sp>
        <p:nvSpPr>
          <p:cNvPr id="7" name="Rettangolo 6"/>
          <p:cNvSpPr/>
          <p:nvPr/>
        </p:nvSpPr>
        <p:spPr>
          <a:xfrm>
            <a:off x="2267744" y="476672"/>
            <a:ext cx="4572000" cy="2031325"/>
          </a:xfrm>
          <a:prstGeom prst="rect">
            <a:avLst/>
          </a:prstGeom>
        </p:spPr>
        <p:txBody>
          <a:bodyPr>
            <a:spAutoFit/>
          </a:bodyPr>
          <a:lstStyle/>
          <a:p>
            <a:pPr algn="ctr"/>
            <a:r>
              <a:rPr lang="it-IT" b="1" dirty="0"/>
              <a:t>Impronta carbonica</a:t>
            </a:r>
          </a:p>
          <a:p>
            <a:pPr algn="ctr"/>
            <a:r>
              <a:rPr lang="it-IT" b="1" dirty="0" err="1"/>
              <a:t>Carbon</a:t>
            </a:r>
            <a:r>
              <a:rPr lang="it-IT" b="1" dirty="0"/>
              <a:t> </a:t>
            </a:r>
            <a:r>
              <a:rPr lang="it-IT" b="1" dirty="0" err="1"/>
              <a:t>Footprint</a:t>
            </a:r>
            <a:endParaRPr lang="it-IT" b="1" dirty="0"/>
          </a:p>
          <a:p>
            <a:pPr algn="ctr"/>
            <a:endParaRPr lang="it-IT" b="1" dirty="0"/>
          </a:p>
          <a:p>
            <a:pPr algn="ctr"/>
            <a:r>
              <a:rPr lang="it-IT" dirty="0"/>
              <a:t>La CO</a:t>
            </a:r>
            <a:r>
              <a:rPr lang="it-IT" baseline="-25000" dirty="0"/>
              <a:t>2</a:t>
            </a:r>
            <a:r>
              <a:rPr lang="it-IT" dirty="0"/>
              <a:t> equivalente (CO</a:t>
            </a:r>
            <a:r>
              <a:rPr lang="it-IT" baseline="-25000" dirty="0"/>
              <a:t>2</a:t>
            </a:r>
            <a:r>
              <a:rPr lang="it-IT" b="1" baseline="-25000" dirty="0"/>
              <a:t>eq</a:t>
            </a:r>
            <a:r>
              <a:rPr lang="it-IT" dirty="0"/>
              <a:t>) è un’unità di misura che permette di pesare insieme emissioni  di gas serra diversi  con  diversi  effetti clima alteranti</a:t>
            </a:r>
          </a:p>
        </p:txBody>
      </p:sp>
      <p:pic>
        <p:nvPicPr>
          <p:cNvPr id="8" name="Picture 2"/>
          <p:cNvPicPr>
            <a:picLocks noChangeAspect="1" noChangeArrowheads="1"/>
          </p:cNvPicPr>
          <p:nvPr/>
        </p:nvPicPr>
        <p:blipFill>
          <a:blip r:embed="rId2" cstate="print"/>
          <a:srcRect/>
          <a:stretch>
            <a:fillRect/>
          </a:stretch>
        </p:blipFill>
        <p:spPr bwMode="auto">
          <a:xfrm>
            <a:off x="2051720" y="2492896"/>
            <a:ext cx="5328592" cy="402378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43808" y="5805264"/>
            <a:ext cx="2942878" cy="722721"/>
          </a:xfrm>
          <a:prstGeom prst="rect">
            <a:avLst/>
          </a:prstGeom>
          <a:noFill/>
          <a:ln w="9525">
            <a:noFill/>
            <a:miter lim="800000"/>
            <a:headEnd/>
            <a:tailEnd/>
          </a:ln>
        </p:spPr>
      </p:pic>
      <p:pic>
        <p:nvPicPr>
          <p:cNvPr id="6" name="Immagine 5"/>
          <p:cNvPicPr/>
          <p:nvPr/>
        </p:nvPicPr>
        <p:blipFill>
          <a:blip r:embed="rId3" cstate="print"/>
          <a:srcRect/>
          <a:stretch>
            <a:fillRect/>
          </a:stretch>
        </p:blipFill>
        <p:spPr bwMode="auto">
          <a:xfrm>
            <a:off x="6732240" y="5805264"/>
            <a:ext cx="720080" cy="764704"/>
          </a:xfrm>
          <a:prstGeom prst="rect">
            <a:avLst/>
          </a:prstGeom>
          <a:noFill/>
          <a:ln w="9525">
            <a:noFill/>
            <a:miter lim="800000"/>
            <a:headEnd/>
            <a:tailEnd/>
          </a:ln>
        </p:spPr>
      </p:pic>
      <p:sp>
        <p:nvSpPr>
          <p:cNvPr id="7" name="CasellaDiTesto 6"/>
          <p:cNvSpPr txBox="1"/>
          <p:nvPr/>
        </p:nvSpPr>
        <p:spPr>
          <a:xfrm>
            <a:off x="179512" y="2060848"/>
            <a:ext cx="8568952" cy="4524315"/>
          </a:xfrm>
          <a:prstGeom prst="rect">
            <a:avLst/>
          </a:prstGeom>
          <a:noFill/>
        </p:spPr>
        <p:txBody>
          <a:bodyPr wrap="square" rtlCol="0">
            <a:spAutoFit/>
          </a:bodyPr>
          <a:lstStyle/>
          <a:p>
            <a:pPr>
              <a:buFont typeface="Wingdings" pitchFamily="2" charset="2"/>
              <a:buChar char="Ø"/>
            </a:pPr>
            <a:r>
              <a:rPr lang="it-IT" dirty="0"/>
              <a:t>  </a:t>
            </a:r>
            <a:r>
              <a:rPr lang="it-IT" sz="2400" dirty="0"/>
              <a:t>cambia la durata della stagione  vegetativa, si modifica la </a:t>
            </a:r>
            <a:r>
              <a:rPr lang="it-IT" sz="2400" dirty="0" err="1"/>
              <a:t>fenologia*</a:t>
            </a:r>
            <a:r>
              <a:rPr lang="it-IT" sz="2400" dirty="0"/>
              <a:t> (</a:t>
            </a:r>
            <a:r>
              <a:rPr lang="it-IT" sz="2400" dirty="0" err="1"/>
              <a:t>es</a:t>
            </a:r>
            <a:r>
              <a:rPr lang="it-IT" sz="2400" dirty="0"/>
              <a:t> anticipo della </a:t>
            </a:r>
            <a:r>
              <a:rPr lang="it-IT" sz="2400" dirty="0" err="1"/>
              <a:t>schiusura</a:t>
            </a:r>
            <a:r>
              <a:rPr lang="it-IT" sz="2400" dirty="0"/>
              <a:t> delle gemme, fioritura anticipata …).                                                            </a:t>
            </a:r>
          </a:p>
          <a:p>
            <a:r>
              <a:rPr lang="it-IT" sz="2400" dirty="0"/>
              <a:t>                                                             siccità</a:t>
            </a:r>
          </a:p>
          <a:p>
            <a:pPr>
              <a:buFont typeface="Wingdings" pitchFamily="2" charset="2"/>
              <a:buChar char="Ø"/>
            </a:pPr>
            <a:r>
              <a:rPr lang="it-IT" sz="2400" dirty="0"/>
              <a:t>Mutamenti nel ciclo idrologico     inondazioni</a:t>
            </a:r>
          </a:p>
          <a:p>
            <a:r>
              <a:rPr lang="it-IT" sz="1600" dirty="0"/>
              <a:t>    (modifica dell’ETP, deflusso, umidità del suolo)      </a:t>
            </a:r>
            <a:r>
              <a:rPr lang="it-IT" sz="2400" dirty="0"/>
              <a:t>ondate di calore</a:t>
            </a:r>
          </a:p>
          <a:p>
            <a:r>
              <a:rPr lang="it-IT" sz="2400" dirty="0"/>
              <a:t>                                                             grandine   </a:t>
            </a:r>
          </a:p>
          <a:p>
            <a:r>
              <a:rPr lang="it-IT" sz="2400" dirty="0"/>
              <a:t>                                                              * gelo (vedi  fenologia)</a:t>
            </a:r>
          </a:p>
          <a:p>
            <a:pPr>
              <a:buFont typeface="Wingdings" pitchFamily="2" charset="2"/>
              <a:buChar char="Ø"/>
            </a:pPr>
            <a:r>
              <a:rPr lang="it-IT" sz="2400" dirty="0"/>
              <a:t>Incremento delle malattie dei parassiti</a:t>
            </a:r>
          </a:p>
          <a:p>
            <a:pPr>
              <a:buFont typeface="Wingdings" pitchFamily="2" charset="2"/>
              <a:buChar char="Ø"/>
            </a:pPr>
            <a:endParaRPr lang="it-IT" sz="2400" dirty="0"/>
          </a:p>
          <a:p>
            <a:pPr>
              <a:buFont typeface="Wingdings" pitchFamily="2" charset="2"/>
              <a:buChar char="Ø"/>
            </a:pPr>
            <a:r>
              <a:rPr lang="it-IT" sz="2400" dirty="0"/>
              <a:t>Incendi</a:t>
            </a:r>
          </a:p>
          <a:p>
            <a:pPr>
              <a:buFont typeface="Wingdings" pitchFamily="2" charset="2"/>
              <a:buChar char="Ø"/>
            </a:pPr>
            <a:endParaRPr lang="it-IT" sz="2400" dirty="0"/>
          </a:p>
        </p:txBody>
      </p:sp>
      <p:sp>
        <p:nvSpPr>
          <p:cNvPr id="8" name="Parentesi graffa aperta 7"/>
          <p:cNvSpPr/>
          <p:nvPr/>
        </p:nvSpPr>
        <p:spPr>
          <a:xfrm>
            <a:off x="4572000" y="2924944"/>
            <a:ext cx="333751" cy="22322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Ovale 8"/>
          <p:cNvSpPr/>
          <p:nvPr/>
        </p:nvSpPr>
        <p:spPr>
          <a:xfrm>
            <a:off x="467544" y="260648"/>
            <a:ext cx="280831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Subisce le conseguenze del c.c.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1124744"/>
            <a:ext cx="9144000" cy="5632311"/>
          </a:xfrm>
          <a:prstGeom prst="rect">
            <a:avLst/>
          </a:prstGeom>
          <a:noFill/>
        </p:spPr>
        <p:txBody>
          <a:bodyPr wrap="square" rtlCol="0">
            <a:spAutoFit/>
          </a:bodyPr>
          <a:lstStyle/>
          <a:p>
            <a:pPr algn="ctr"/>
            <a:r>
              <a:rPr lang="it-IT" dirty="0"/>
              <a:t>Alcuni effetti positivi nel breve  periodo potranno verificarsi nelle regioni del Nord Europa  che complessivamente potranno  giovarsi di   stagioni  di crescita delle colture più lunghe e magari coltivare specie oggi non adatte ai loro climi . </a:t>
            </a:r>
          </a:p>
          <a:p>
            <a:pPr algn="ctr"/>
            <a:r>
              <a:rPr lang="it-IT" dirty="0"/>
              <a:t>Si prevede tuttavia  che complessivamente  questi benefici non  compenseranno  gli impatti  negativi attesi</a:t>
            </a:r>
          </a:p>
          <a:p>
            <a:pPr algn="ctr"/>
            <a:endParaRPr lang="it-IT" dirty="0"/>
          </a:p>
          <a:p>
            <a:pPr algn="ctr"/>
            <a:endParaRPr lang="it-IT" dirty="0"/>
          </a:p>
          <a:p>
            <a:pPr algn="ctr"/>
            <a:r>
              <a:rPr lang="it-IT" dirty="0"/>
              <a:t>Nelle regioni mediterranee  ci si attende che le precipitazioni diminuiscano ma che aumentino gli eventi estremi con rischi di alluvioni, maggiori fenomeni erosivi e  rischio frane</a:t>
            </a:r>
          </a:p>
          <a:p>
            <a:pPr algn="ctr"/>
            <a:endParaRPr lang="it-IT" dirty="0"/>
          </a:p>
          <a:p>
            <a:pPr algn="ctr"/>
            <a:r>
              <a:rPr lang="it-IT" dirty="0"/>
              <a:t>Aumenterà il rischio gelo in relazione agli sfasamenti dei cicli fenologici</a:t>
            </a:r>
          </a:p>
          <a:p>
            <a:pPr algn="ctr"/>
            <a:endParaRPr lang="it-IT" dirty="0"/>
          </a:p>
          <a:p>
            <a:pPr algn="ctr"/>
            <a:r>
              <a:rPr lang="it-IT" dirty="0"/>
              <a:t>Le  ondate di calore potranno arrecare seri danni e  cali produttivi sia alle produzioni vegetali che animali  </a:t>
            </a:r>
          </a:p>
          <a:p>
            <a:pPr algn="ctr"/>
            <a:endParaRPr lang="it-IT" dirty="0"/>
          </a:p>
          <a:p>
            <a:pPr algn="ctr"/>
            <a:endParaRPr lang="it-IT" dirty="0"/>
          </a:p>
          <a:p>
            <a:pPr algn="ctr"/>
            <a:r>
              <a:rPr lang="it-IT" dirty="0"/>
              <a:t>Nelle regioni alpine  in particolare  potrebbe aumentare  il rischio grandine  </a:t>
            </a:r>
          </a:p>
          <a:p>
            <a:pPr algn="ctr"/>
            <a:endParaRPr lang="it-IT" dirty="0"/>
          </a:p>
          <a:p>
            <a:pPr algn="ctr"/>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1124744"/>
            <a:ext cx="9144000" cy="6463308"/>
          </a:xfrm>
          <a:prstGeom prst="rect">
            <a:avLst/>
          </a:prstGeom>
          <a:noFill/>
        </p:spPr>
        <p:txBody>
          <a:bodyPr wrap="square" rtlCol="0">
            <a:spAutoFit/>
          </a:bodyPr>
          <a:lstStyle/>
          <a:p>
            <a:pPr algn="ctr"/>
            <a:r>
              <a:rPr lang="it-IT" dirty="0"/>
              <a:t>La somma termica = gradi giorno </a:t>
            </a:r>
          </a:p>
          <a:p>
            <a:pPr algn="ctr"/>
            <a:endParaRPr lang="it-IT" dirty="0"/>
          </a:p>
          <a:p>
            <a:pPr algn="just"/>
            <a:r>
              <a:rPr lang="it-IT" dirty="0"/>
              <a:t>Esempio. La specie/varietà x richiede:</a:t>
            </a:r>
          </a:p>
          <a:p>
            <a:pPr marL="285750" indent="-285750" algn="just">
              <a:buFontTx/>
              <a:buChar char="-"/>
            </a:pPr>
            <a:r>
              <a:rPr lang="it-IT" dirty="0"/>
              <a:t>per fiorire  1200 gradi giorno</a:t>
            </a:r>
          </a:p>
          <a:p>
            <a:pPr marL="285750" indent="-285750" algn="just">
              <a:buFontTx/>
              <a:buChar char="-"/>
            </a:pPr>
            <a:r>
              <a:rPr lang="it-IT" dirty="0"/>
              <a:t>Lo zero di vegetazione è di 12°C (cioè la temperatura  minima affinché il processo che porterà la pianta x a fiorire si possa svolgere) </a:t>
            </a:r>
          </a:p>
          <a:p>
            <a:pPr marL="285750" indent="-285750" algn="just">
              <a:buFontTx/>
              <a:buChar char="-"/>
            </a:pPr>
            <a:endParaRPr lang="it-IT" dirty="0"/>
          </a:p>
          <a:p>
            <a:pPr algn="just"/>
            <a:r>
              <a:rPr lang="it-IT" dirty="0"/>
              <a:t>Aprile la media massima è di 22°C, la  minima  di 14°C i giorni sono  31; avremo 22 – 14 = 8 x 31 =248 gradi giorno</a:t>
            </a:r>
          </a:p>
          <a:p>
            <a:pPr algn="just"/>
            <a:endParaRPr lang="it-IT" dirty="0"/>
          </a:p>
          <a:p>
            <a:pPr algn="just"/>
            <a:r>
              <a:rPr lang="it-IT" dirty="0"/>
              <a:t>Ipotizziamo a  maggio 260 gradi giorno, a giugno 275, a luglio 300 ed agosto 380 </a:t>
            </a:r>
          </a:p>
          <a:p>
            <a:pPr algn="just"/>
            <a:r>
              <a:rPr lang="it-IT" dirty="0"/>
              <a:t>248 + 260 +275+ 300 = 1083</a:t>
            </a:r>
          </a:p>
          <a:p>
            <a:pPr algn="just"/>
            <a:r>
              <a:rPr lang="it-IT" dirty="0"/>
              <a:t>248 + 260 +275+ 300 + 380 = 1463</a:t>
            </a:r>
          </a:p>
          <a:p>
            <a:pPr algn="just"/>
            <a:endParaRPr lang="it-IT" dirty="0"/>
          </a:p>
          <a:p>
            <a:pPr algn="just"/>
            <a:r>
              <a:rPr lang="it-IT" dirty="0"/>
              <a:t>Un calcolo più preciso richiederebbe  la valutazione  giorno per giorno ma  poiché stiamo facendo dei ragionamenti medi si possono usare le medie.</a:t>
            </a:r>
          </a:p>
          <a:p>
            <a:pPr algn="just"/>
            <a:endParaRPr lang="it-IT" dirty="0"/>
          </a:p>
          <a:p>
            <a:pPr algn="just"/>
            <a:r>
              <a:rPr lang="it-IT" dirty="0"/>
              <a:t>Se esaminiamo su base statistica come nel tempo per un dato  luogo si sono evolute le somme termiche (e la data in cui è possibile  iniziare a computare dei valori  positivi  ovvero la data in cui si registrano delle temperature medie </a:t>
            </a:r>
            <a:r>
              <a:rPr lang="it-IT" sz="1600" dirty="0"/>
              <a:t> allo zero termico </a:t>
            </a:r>
            <a:r>
              <a:rPr lang="it-IT" dirty="0"/>
              <a:t> cosa succede?</a:t>
            </a:r>
          </a:p>
          <a:p>
            <a:pPr algn="just"/>
            <a:endParaRPr lang="it-IT" dirty="0"/>
          </a:p>
          <a:p>
            <a:pPr algn="just"/>
            <a:endParaRPr lang="it-IT" dirty="0"/>
          </a:p>
          <a:p>
            <a:pPr algn="ctr"/>
            <a:endParaRPr lang="it-IT" dirty="0"/>
          </a:p>
        </p:txBody>
      </p:sp>
    </p:spTree>
    <p:extLst>
      <p:ext uri="{BB962C8B-B14F-4D97-AF65-F5344CB8AC3E}">
        <p14:creationId xmlns:p14="http://schemas.microsoft.com/office/powerpoint/2010/main" val="154934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2585323"/>
          </a:xfrm>
          <a:prstGeom prst="rect">
            <a:avLst/>
          </a:prstGeom>
        </p:spPr>
        <p:txBody>
          <a:bodyPr wrap="square">
            <a:spAutoFit/>
          </a:bodyPr>
          <a:lstStyle/>
          <a:p>
            <a:r>
              <a:rPr lang="it-IT" sz="2600" dirty="0"/>
              <a:t>Gradi giorno</a:t>
            </a:r>
          </a:p>
          <a:p>
            <a:r>
              <a:rPr lang="it-IT" sz="2600" dirty="0"/>
              <a:t> </a:t>
            </a:r>
          </a:p>
          <a:p>
            <a:r>
              <a:rPr lang="it-IT" sz="2200" dirty="0"/>
              <a:t>Costituiscono la  somma  degli scostamenti  della temperatura media da un valore di riferimento  che rappresenta il valore minimo  di temperatura  che deve essere superato  affinché si compia  una  fase fenologica di una specifica specie. Nel caso in esame si considera  la soglia di 10°C  (pari  indicativamente  ai valori  per lo sviluppo vegetativo di mais o  riso)</a:t>
            </a:r>
          </a:p>
        </p:txBody>
      </p:sp>
      <p:pic>
        <p:nvPicPr>
          <p:cNvPr id="5122" name="Picture 2"/>
          <p:cNvPicPr>
            <a:picLocks noChangeAspect="1" noChangeArrowheads="1"/>
          </p:cNvPicPr>
          <p:nvPr/>
        </p:nvPicPr>
        <p:blipFill>
          <a:blip r:embed="rId2" cstate="print"/>
          <a:srcRect/>
          <a:stretch>
            <a:fillRect/>
          </a:stretch>
        </p:blipFill>
        <p:spPr bwMode="auto">
          <a:xfrm>
            <a:off x="467544" y="2564904"/>
            <a:ext cx="7778624" cy="407707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5016758"/>
          </a:xfrm>
          <a:prstGeom prst="rect">
            <a:avLst/>
          </a:prstGeom>
        </p:spPr>
        <p:txBody>
          <a:bodyPr wrap="square">
            <a:spAutoFit/>
          </a:bodyPr>
          <a:lstStyle/>
          <a:p>
            <a:endParaRPr lang="it-IT" sz="2600" dirty="0"/>
          </a:p>
          <a:p>
            <a:r>
              <a:rPr lang="it-IT" sz="2600" b="1" dirty="0" err="1"/>
              <a:t>Growing</a:t>
            </a:r>
            <a:r>
              <a:rPr lang="it-IT" sz="2600" b="1" dirty="0"/>
              <a:t> </a:t>
            </a:r>
            <a:r>
              <a:rPr lang="it-IT" sz="2600" b="1" dirty="0" err="1"/>
              <a:t>season</a:t>
            </a:r>
            <a:r>
              <a:rPr lang="it-IT" sz="2600" b="1" dirty="0"/>
              <a:t> termica (</a:t>
            </a:r>
            <a:r>
              <a:rPr lang="it-IT" sz="2600" b="1" dirty="0" err="1"/>
              <a:t>Thermal</a:t>
            </a:r>
            <a:r>
              <a:rPr lang="it-IT" sz="2600" b="1" dirty="0"/>
              <a:t> </a:t>
            </a:r>
            <a:r>
              <a:rPr lang="it-IT" sz="2600" b="1" dirty="0" err="1"/>
              <a:t>Growing</a:t>
            </a:r>
            <a:r>
              <a:rPr lang="it-IT" sz="2600" b="1" dirty="0"/>
              <a:t> </a:t>
            </a:r>
            <a:r>
              <a:rPr lang="it-IT" sz="2600" b="1" dirty="0" err="1"/>
              <a:t>Season</a:t>
            </a:r>
            <a:r>
              <a:rPr lang="it-IT" sz="2600" b="1" dirty="0"/>
              <a:t>) e  sua Data di inizio</a:t>
            </a:r>
          </a:p>
          <a:p>
            <a:endParaRPr lang="it-IT" sz="2200" dirty="0"/>
          </a:p>
          <a:p>
            <a:pPr algn="just"/>
            <a:r>
              <a:rPr lang="it-IT" sz="2200" dirty="0"/>
              <a:t>Intervallo  di tempo che intercorre tra la data in cui  si ha la temperatura  &gt; ai 5°C per almeno  6 giorni consecutivi e la data  in cui  la temperatura  è minore di 5°C per  5 giorni  consecutivi nei 6 mesi  successivi </a:t>
            </a:r>
          </a:p>
          <a:p>
            <a:pPr algn="just"/>
            <a:endParaRPr lang="it-IT" sz="2200" dirty="0"/>
          </a:p>
          <a:p>
            <a:pPr algn="just"/>
            <a:r>
              <a:rPr lang="it-IT" sz="2200" dirty="0"/>
              <a:t>Descrive  la durata del periodo vegetativo utile</a:t>
            </a:r>
          </a:p>
          <a:p>
            <a:pPr algn="just"/>
            <a:endParaRPr lang="it-IT" sz="2200" dirty="0"/>
          </a:p>
          <a:p>
            <a:pPr algn="just"/>
            <a:endParaRPr lang="it-IT" sz="2200" dirty="0"/>
          </a:p>
          <a:p>
            <a:endParaRPr lang="it-IT" sz="2200" dirty="0"/>
          </a:p>
          <a:p>
            <a:endParaRPr lang="it-IT" sz="2200" dirty="0"/>
          </a:p>
          <a:p>
            <a:endParaRPr lang="it-IT" sz="2200" dirty="0"/>
          </a:p>
        </p:txBody>
      </p:sp>
      <p:pic>
        <p:nvPicPr>
          <p:cNvPr id="5" name="Picture 2"/>
          <p:cNvPicPr>
            <a:picLocks noChangeAspect="1" noChangeArrowheads="1"/>
          </p:cNvPicPr>
          <p:nvPr/>
        </p:nvPicPr>
        <p:blipFill>
          <a:blip r:embed="rId2" cstate="print"/>
          <a:srcRect/>
          <a:stretch>
            <a:fillRect/>
          </a:stretch>
        </p:blipFill>
        <p:spPr bwMode="auto">
          <a:xfrm>
            <a:off x="1835696" y="3429000"/>
            <a:ext cx="5760640" cy="316305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1169551"/>
          </a:xfrm>
          <a:prstGeom prst="rect">
            <a:avLst/>
          </a:prstGeom>
        </p:spPr>
        <p:txBody>
          <a:bodyPr wrap="square">
            <a:spAutoFit/>
          </a:bodyPr>
          <a:lstStyle/>
          <a:p>
            <a:endParaRPr lang="it-IT" sz="2600" dirty="0"/>
          </a:p>
          <a:p>
            <a:endParaRPr lang="it-IT" sz="2200" dirty="0"/>
          </a:p>
          <a:p>
            <a:endParaRPr lang="it-IT" sz="2200" dirty="0"/>
          </a:p>
        </p:txBody>
      </p:sp>
      <p:sp>
        <p:nvSpPr>
          <p:cNvPr id="6" name="Rettangolo 5"/>
          <p:cNvSpPr/>
          <p:nvPr/>
        </p:nvSpPr>
        <p:spPr>
          <a:xfrm>
            <a:off x="0" y="0"/>
            <a:ext cx="9144000" cy="3046988"/>
          </a:xfrm>
          <a:prstGeom prst="rect">
            <a:avLst/>
          </a:prstGeom>
        </p:spPr>
        <p:txBody>
          <a:bodyPr wrap="square">
            <a:spAutoFit/>
          </a:bodyPr>
          <a:lstStyle/>
          <a:p>
            <a:endParaRPr lang="it-IT" sz="2600" b="1" dirty="0"/>
          </a:p>
          <a:p>
            <a:r>
              <a:rPr lang="it-IT" sz="2600" b="1" dirty="0" err="1"/>
              <a:t>Growing</a:t>
            </a:r>
            <a:r>
              <a:rPr lang="it-IT" sz="2600" b="1" dirty="0"/>
              <a:t> </a:t>
            </a:r>
            <a:r>
              <a:rPr lang="it-IT" sz="2600" b="1" dirty="0" err="1"/>
              <a:t>season</a:t>
            </a:r>
            <a:r>
              <a:rPr lang="it-IT" sz="2600" b="1" dirty="0"/>
              <a:t> termica (</a:t>
            </a:r>
            <a:r>
              <a:rPr lang="it-IT" sz="2600" b="1" dirty="0" err="1"/>
              <a:t>Thermal</a:t>
            </a:r>
            <a:r>
              <a:rPr lang="it-IT" sz="2600" b="1" dirty="0"/>
              <a:t> </a:t>
            </a:r>
            <a:r>
              <a:rPr lang="it-IT" sz="2600" b="1" dirty="0" err="1"/>
              <a:t>Growing</a:t>
            </a:r>
            <a:r>
              <a:rPr lang="it-IT" sz="2600" b="1" dirty="0"/>
              <a:t> </a:t>
            </a:r>
            <a:r>
              <a:rPr lang="it-IT" sz="2600" b="1" dirty="0" err="1"/>
              <a:t>Season</a:t>
            </a:r>
            <a:r>
              <a:rPr lang="it-IT" sz="2600" b="1" dirty="0"/>
              <a:t>)</a:t>
            </a:r>
          </a:p>
          <a:p>
            <a:endParaRPr lang="it-IT" sz="2600" b="1" dirty="0"/>
          </a:p>
          <a:p>
            <a:pPr algn="just"/>
            <a:r>
              <a:rPr lang="it-IT" sz="2200" b="1" dirty="0"/>
              <a:t>Tendenza  positiva ovunque  con valori decisamente importanti  sull’intera fascia  prealpina, sulle aree collinari del Torinese e sulla zona appenninica del cuneese e dell’astigiano</a:t>
            </a:r>
          </a:p>
          <a:p>
            <a:endParaRPr lang="it-IT" sz="2200" b="1" dirty="0"/>
          </a:p>
          <a:p>
            <a:endParaRPr lang="it-IT" sz="2600" b="1" dirty="0"/>
          </a:p>
        </p:txBody>
      </p:sp>
      <p:pic>
        <p:nvPicPr>
          <p:cNvPr id="7171" name="Picture 3"/>
          <p:cNvPicPr>
            <a:picLocks noChangeAspect="1" noChangeArrowheads="1"/>
          </p:cNvPicPr>
          <p:nvPr/>
        </p:nvPicPr>
        <p:blipFill>
          <a:blip r:embed="rId2" cstate="print"/>
          <a:srcRect/>
          <a:stretch>
            <a:fillRect/>
          </a:stretch>
        </p:blipFill>
        <p:spPr bwMode="auto">
          <a:xfrm>
            <a:off x="395536" y="2420888"/>
            <a:ext cx="8331716" cy="4255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1169551"/>
          </a:xfrm>
          <a:prstGeom prst="rect">
            <a:avLst/>
          </a:prstGeom>
        </p:spPr>
        <p:txBody>
          <a:bodyPr wrap="square">
            <a:spAutoFit/>
          </a:bodyPr>
          <a:lstStyle/>
          <a:p>
            <a:endParaRPr lang="it-IT" sz="2600" dirty="0"/>
          </a:p>
          <a:p>
            <a:endParaRPr lang="it-IT" sz="2200" dirty="0"/>
          </a:p>
          <a:p>
            <a:endParaRPr lang="it-IT" sz="2200" dirty="0"/>
          </a:p>
        </p:txBody>
      </p:sp>
      <p:sp>
        <p:nvSpPr>
          <p:cNvPr id="6" name="Rettangolo 5"/>
          <p:cNvSpPr/>
          <p:nvPr/>
        </p:nvSpPr>
        <p:spPr>
          <a:xfrm>
            <a:off x="0" y="188640"/>
            <a:ext cx="9144000" cy="2646878"/>
          </a:xfrm>
          <a:prstGeom prst="rect">
            <a:avLst/>
          </a:prstGeom>
        </p:spPr>
        <p:txBody>
          <a:bodyPr wrap="square">
            <a:spAutoFit/>
          </a:bodyPr>
          <a:lstStyle/>
          <a:p>
            <a:r>
              <a:rPr lang="it-IT" sz="2600" b="1" dirty="0"/>
              <a:t>Data di inizio </a:t>
            </a:r>
            <a:r>
              <a:rPr lang="it-IT" sz="2600" b="1" dirty="0" err="1"/>
              <a:t>Growing</a:t>
            </a:r>
            <a:r>
              <a:rPr lang="it-IT" sz="2600" b="1" dirty="0"/>
              <a:t> </a:t>
            </a:r>
            <a:r>
              <a:rPr lang="it-IT" sz="2600" b="1" dirty="0" err="1"/>
              <a:t>season</a:t>
            </a:r>
            <a:endParaRPr lang="it-IT" sz="2600" b="1" dirty="0"/>
          </a:p>
          <a:p>
            <a:endParaRPr lang="it-IT" sz="2600" b="1" dirty="0"/>
          </a:p>
          <a:p>
            <a:pPr algn="just"/>
            <a:r>
              <a:rPr lang="it-IT" sz="2200" b="1" dirty="0"/>
              <a:t>Mostra sempre un anticipo , mediamente di  6-7 giorni  ogni 10 anni. Anche in questo caso la fascia </a:t>
            </a:r>
            <a:r>
              <a:rPr lang="it-IT" sz="2200" b="1" dirty="0" err="1"/>
              <a:t>pre</a:t>
            </a:r>
            <a:r>
              <a:rPr lang="it-IT" sz="2200" b="1" dirty="0"/>
              <a:t> alpina  è quella maggiormente interessata  </a:t>
            </a:r>
          </a:p>
          <a:p>
            <a:endParaRPr lang="it-IT" sz="2200" b="1" dirty="0"/>
          </a:p>
          <a:p>
            <a:endParaRPr lang="it-IT" sz="2600" b="1" dirty="0"/>
          </a:p>
        </p:txBody>
      </p:sp>
      <p:pic>
        <p:nvPicPr>
          <p:cNvPr id="8194" name="Picture 2"/>
          <p:cNvPicPr>
            <a:picLocks noChangeAspect="1" noChangeArrowheads="1"/>
          </p:cNvPicPr>
          <p:nvPr/>
        </p:nvPicPr>
        <p:blipFill>
          <a:blip r:embed="rId2" cstate="print"/>
          <a:srcRect/>
          <a:stretch>
            <a:fillRect/>
          </a:stretch>
        </p:blipFill>
        <p:spPr bwMode="auto">
          <a:xfrm>
            <a:off x="251520" y="2420888"/>
            <a:ext cx="8543925" cy="42195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1169551"/>
          </a:xfrm>
          <a:prstGeom prst="rect">
            <a:avLst/>
          </a:prstGeom>
        </p:spPr>
        <p:txBody>
          <a:bodyPr wrap="square">
            <a:spAutoFit/>
          </a:bodyPr>
          <a:lstStyle/>
          <a:p>
            <a:endParaRPr lang="it-IT" sz="2600" dirty="0"/>
          </a:p>
          <a:p>
            <a:endParaRPr lang="it-IT" sz="2200" dirty="0"/>
          </a:p>
          <a:p>
            <a:endParaRPr lang="it-IT" sz="2200" dirty="0"/>
          </a:p>
        </p:txBody>
      </p:sp>
      <p:sp>
        <p:nvSpPr>
          <p:cNvPr id="6" name="Rettangolo 5"/>
          <p:cNvSpPr/>
          <p:nvPr/>
        </p:nvSpPr>
        <p:spPr>
          <a:xfrm>
            <a:off x="0" y="188640"/>
            <a:ext cx="9144000" cy="2308324"/>
          </a:xfrm>
          <a:prstGeom prst="rect">
            <a:avLst/>
          </a:prstGeom>
        </p:spPr>
        <p:txBody>
          <a:bodyPr wrap="square">
            <a:spAutoFit/>
          </a:bodyPr>
          <a:lstStyle/>
          <a:p>
            <a:r>
              <a:rPr lang="it-IT" sz="2600" b="1" dirty="0"/>
              <a:t>Lunghezza della stagione senza gelo </a:t>
            </a:r>
          </a:p>
          <a:p>
            <a:endParaRPr lang="it-IT" sz="2600" b="1" dirty="0"/>
          </a:p>
          <a:p>
            <a:pPr algn="just"/>
            <a:r>
              <a:rPr lang="it-IT" sz="2200" b="1" dirty="0"/>
              <a:t>La variazione risulta positiva con valori più elevati  lungo la fascia prealpina  nordoccidentale</a:t>
            </a:r>
          </a:p>
          <a:p>
            <a:endParaRPr lang="it-IT" sz="2200" b="1" dirty="0"/>
          </a:p>
          <a:p>
            <a:endParaRPr lang="it-IT" sz="2600" b="1" dirty="0"/>
          </a:p>
        </p:txBody>
      </p:sp>
      <p:pic>
        <p:nvPicPr>
          <p:cNvPr id="9218" name="Picture 2"/>
          <p:cNvPicPr>
            <a:picLocks noChangeAspect="1" noChangeArrowheads="1"/>
          </p:cNvPicPr>
          <p:nvPr/>
        </p:nvPicPr>
        <p:blipFill>
          <a:blip r:embed="rId2" cstate="print"/>
          <a:srcRect/>
          <a:stretch>
            <a:fillRect/>
          </a:stretch>
        </p:blipFill>
        <p:spPr bwMode="auto">
          <a:xfrm>
            <a:off x="0" y="2121982"/>
            <a:ext cx="9144000" cy="473601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1169551"/>
          </a:xfrm>
          <a:prstGeom prst="rect">
            <a:avLst/>
          </a:prstGeom>
        </p:spPr>
        <p:txBody>
          <a:bodyPr wrap="square">
            <a:spAutoFit/>
          </a:bodyPr>
          <a:lstStyle/>
          <a:p>
            <a:endParaRPr lang="it-IT" sz="2600" dirty="0"/>
          </a:p>
          <a:p>
            <a:endParaRPr lang="it-IT" sz="2200" dirty="0"/>
          </a:p>
          <a:p>
            <a:endParaRPr lang="it-IT" sz="2200" dirty="0"/>
          </a:p>
        </p:txBody>
      </p:sp>
      <p:pic>
        <p:nvPicPr>
          <p:cNvPr id="10242" name="Picture 2"/>
          <p:cNvPicPr>
            <a:picLocks noChangeAspect="1" noChangeArrowheads="1"/>
          </p:cNvPicPr>
          <p:nvPr/>
        </p:nvPicPr>
        <p:blipFill>
          <a:blip r:embed="rId2" cstate="print"/>
          <a:srcRect/>
          <a:stretch>
            <a:fillRect/>
          </a:stretch>
        </p:blipFill>
        <p:spPr bwMode="auto">
          <a:xfrm>
            <a:off x="1019175" y="1071563"/>
            <a:ext cx="7105650" cy="4714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1169551"/>
          </a:xfrm>
          <a:prstGeom prst="rect">
            <a:avLst/>
          </a:prstGeom>
        </p:spPr>
        <p:txBody>
          <a:bodyPr wrap="square">
            <a:spAutoFit/>
          </a:bodyPr>
          <a:lstStyle/>
          <a:p>
            <a:endParaRPr lang="it-IT" sz="2600" dirty="0"/>
          </a:p>
          <a:p>
            <a:endParaRPr lang="it-IT" sz="2200" dirty="0"/>
          </a:p>
          <a:p>
            <a:endParaRPr lang="it-IT" sz="2200" dirty="0"/>
          </a:p>
        </p:txBody>
      </p:sp>
      <p:pic>
        <p:nvPicPr>
          <p:cNvPr id="11266" name="Picture 2"/>
          <p:cNvPicPr>
            <a:picLocks noChangeAspect="1" noChangeArrowheads="1"/>
          </p:cNvPicPr>
          <p:nvPr/>
        </p:nvPicPr>
        <p:blipFill>
          <a:blip r:embed="rId2" cstate="print"/>
          <a:srcRect/>
          <a:stretch>
            <a:fillRect/>
          </a:stretch>
        </p:blipFill>
        <p:spPr bwMode="auto">
          <a:xfrm>
            <a:off x="1430200" y="692696"/>
            <a:ext cx="6406836" cy="56886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35696" y="5876000"/>
            <a:ext cx="2942878" cy="722721"/>
          </a:xfrm>
          <a:prstGeom prst="rect">
            <a:avLst/>
          </a:prstGeom>
          <a:noFill/>
          <a:ln w="9525">
            <a:noFill/>
            <a:miter lim="800000"/>
            <a:headEnd/>
            <a:tailEnd/>
          </a:ln>
        </p:spPr>
      </p:pic>
      <p:pic>
        <p:nvPicPr>
          <p:cNvPr id="6" name="Immagine 5"/>
          <p:cNvPicPr/>
          <p:nvPr/>
        </p:nvPicPr>
        <p:blipFill>
          <a:blip r:embed="rId3" cstate="print"/>
          <a:srcRect/>
          <a:stretch>
            <a:fillRect/>
          </a:stretch>
        </p:blipFill>
        <p:spPr bwMode="auto">
          <a:xfrm>
            <a:off x="5436096" y="5805264"/>
            <a:ext cx="720080" cy="764704"/>
          </a:xfrm>
          <a:prstGeom prst="rect">
            <a:avLst/>
          </a:prstGeom>
          <a:noFill/>
          <a:ln w="9525">
            <a:noFill/>
            <a:miter lim="800000"/>
            <a:headEnd/>
            <a:tailEnd/>
          </a:ln>
        </p:spPr>
      </p:pic>
      <p:sp>
        <p:nvSpPr>
          <p:cNvPr id="4" name="Rettangolo 3"/>
          <p:cNvSpPr/>
          <p:nvPr/>
        </p:nvSpPr>
        <p:spPr>
          <a:xfrm>
            <a:off x="1547664" y="836712"/>
            <a:ext cx="5310336" cy="1754326"/>
          </a:xfrm>
          <a:prstGeom prst="rect">
            <a:avLst/>
          </a:prstGeom>
        </p:spPr>
        <p:txBody>
          <a:bodyPr wrap="square">
            <a:spAutoFit/>
          </a:bodyPr>
          <a:lstStyle/>
          <a:p>
            <a:pPr algn="ctr"/>
            <a:r>
              <a:rPr lang="it-IT" b="1" dirty="0"/>
              <a:t>Gas maggiormente  implicati nel fenomeno dell’aumento dell’effetto serra  </a:t>
            </a:r>
          </a:p>
          <a:p>
            <a:endParaRPr lang="it-IT" b="1" dirty="0"/>
          </a:p>
          <a:p>
            <a:endParaRPr lang="it-IT" b="1" dirty="0"/>
          </a:p>
          <a:p>
            <a:endParaRPr lang="it-IT" b="1" dirty="0"/>
          </a:p>
          <a:p>
            <a:r>
              <a:rPr lang="it-IT" b="1" dirty="0"/>
              <a:t> </a:t>
            </a:r>
          </a:p>
        </p:txBody>
      </p:sp>
      <p:graphicFrame>
        <p:nvGraphicFramePr>
          <p:cNvPr id="5" name="Tabella 4"/>
          <p:cNvGraphicFramePr>
            <a:graphicFrameLocks noGrp="1"/>
          </p:cNvGraphicFramePr>
          <p:nvPr/>
        </p:nvGraphicFramePr>
        <p:xfrm>
          <a:off x="1475656" y="2420888"/>
          <a:ext cx="6096000" cy="20421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54712">
                <a:tc>
                  <a:txBody>
                    <a:bodyPr/>
                    <a:lstStyle/>
                    <a:p>
                      <a:r>
                        <a:rPr lang="it-IT" sz="2200" b="1" dirty="0"/>
                        <a:t>CO2</a:t>
                      </a:r>
                    </a:p>
                  </a:txBody>
                  <a:tcPr/>
                </a:tc>
                <a:tc>
                  <a:txBody>
                    <a:bodyPr/>
                    <a:lstStyle/>
                    <a:p>
                      <a:r>
                        <a:rPr lang="it-IT" dirty="0"/>
                        <a:t>65%</a:t>
                      </a:r>
                    </a:p>
                  </a:txBody>
                  <a:tcPr/>
                </a:tc>
                <a:extLst>
                  <a:ext uri="{0D108BD9-81ED-4DB2-BD59-A6C34878D82A}">
                    <a16:rowId xmlns:a16="http://schemas.microsoft.com/office/drawing/2014/main" val="10000"/>
                  </a:ext>
                </a:extLst>
              </a:tr>
              <a:tr h="370840">
                <a:tc>
                  <a:txBody>
                    <a:bodyPr/>
                    <a:lstStyle/>
                    <a:p>
                      <a:r>
                        <a:rPr lang="it-IT" sz="2200" b="1" dirty="0"/>
                        <a:t>Metano CH</a:t>
                      </a:r>
                      <a:r>
                        <a:rPr lang="it-IT" sz="2200" b="1" baseline="-25000" dirty="0"/>
                        <a:t>4</a:t>
                      </a:r>
                    </a:p>
                  </a:txBody>
                  <a:tcPr/>
                </a:tc>
                <a:tc>
                  <a:txBody>
                    <a:bodyPr/>
                    <a:lstStyle/>
                    <a:p>
                      <a:r>
                        <a:rPr lang="it-IT" dirty="0"/>
                        <a:t>20%</a:t>
                      </a:r>
                    </a:p>
                  </a:txBody>
                  <a:tcPr/>
                </a:tc>
                <a:extLst>
                  <a:ext uri="{0D108BD9-81ED-4DB2-BD59-A6C34878D82A}">
                    <a16:rowId xmlns:a16="http://schemas.microsoft.com/office/drawing/2014/main" val="10001"/>
                  </a:ext>
                </a:extLst>
              </a:tr>
              <a:tr h="370840">
                <a:tc>
                  <a:txBody>
                    <a:bodyPr/>
                    <a:lstStyle/>
                    <a:p>
                      <a:r>
                        <a:rPr lang="it-IT" sz="2200" b="1" dirty="0"/>
                        <a:t>CFC clorofluorocarburi</a:t>
                      </a:r>
                    </a:p>
                  </a:txBody>
                  <a:tcPr/>
                </a:tc>
                <a:tc>
                  <a:txBody>
                    <a:bodyPr/>
                    <a:lstStyle/>
                    <a:p>
                      <a:r>
                        <a:rPr lang="it-IT" dirty="0"/>
                        <a:t>10%</a:t>
                      </a:r>
                    </a:p>
                  </a:txBody>
                  <a:tcPr/>
                </a:tc>
                <a:extLst>
                  <a:ext uri="{0D108BD9-81ED-4DB2-BD59-A6C34878D82A}">
                    <a16:rowId xmlns:a16="http://schemas.microsoft.com/office/drawing/2014/main" val="10002"/>
                  </a:ext>
                </a:extLst>
              </a:tr>
              <a:tr h="370840">
                <a:tc>
                  <a:txBody>
                    <a:bodyPr/>
                    <a:lstStyle/>
                    <a:p>
                      <a:r>
                        <a:rPr lang="it-IT" sz="2200" b="1" dirty="0"/>
                        <a:t>Ossidi di azoto</a:t>
                      </a:r>
                    </a:p>
                  </a:txBody>
                  <a:tcPr/>
                </a:tc>
                <a:tc>
                  <a:txBody>
                    <a:bodyPr/>
                    <a:lstStyle/>
                    <a:p>
                      <a:r>
                        <a:rPr lang="it-IT" dirty="0"/>
                        <a:t>5%</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11560" y="836712"/>
            <a:ext cx="7924800" cy="56673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1"/>
          <p:cNvSpPr txBox="1">
            <a:spLocks noChangeArrowheads="1"/>
          </p:cNvSpPr>
          <p:nvPr/>
        </p:nvSpPr>
        <p:spPr bwMode="auto">
          <a:xfrm>
            <a:off x="0" y="1066800"/>
            <a:ext cx="9144000" cy="1107996"/>
          </a:xfrm>
          <a:prstGeom prst="rect">
            <a:avLst/>
          </a:prstGeom>
          <a:noFill/>
          <a:ln w="9525">
            <a:noFill/>
            <a:miter lim="800000"/>
            <a:headEnd/>
            <a:tailEnd/>
          </a:ln>
        </p:spPr>
        <p:txBody>
          <a:bodyPr>
            <a:spAutoFit/>
          </a:bodyPr>
          <a:lstStyle/>
          <a:p>
            <a:pPr algn="ctr"/>
            <a:endParaRPr lang="it-IT" sz="2200" dirty="0"/>
          </a:p>
          <a:p>
            <a:pPr algn="ctr"/>
            <a:endParaRPr lang="it-IT" sz="2200" dirty="0"/>
          </a:p>
          <a:p>
            <a:pPr algn="ctr"/>
            <a:r>
              <a:rPr lang="it-IT" sz="2200" dirty="0"/>
              <a:t> </a:t>
            </a:r>
          </a:p>
        </p:txBody>
      </p:sp>
      <p:sp>
        <p:nvSpPr>
          <p:cNvPr id="7" name="Freccia a destra 6"/>
          <p:cNvSpPr/>
          <p:nvPr/>
        </p:nvSpPr>
        <p:spPr>
          <a:xfrm>
            <a:off x="2411760" y="2924944"/>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p:cNvPicPr>
            <a:picLocks noChangeAspect="1" noChangeArrowheads="1"/>
          </p:cNvPicPr>
          <p:nvPr/>
        </p:nvPicPr>
        <p:blipFill>
          <a:blip r:embed="rId2" cstate="print"/>
          <a:srcRect/>
          <a:stretch>
            <a:fillRect/>
          </a:stretch>
        </p:blipFill>
        <p:spPr bwMode="auto">
          <a:xfrm>
            <a:off x="-61444" y="302665"/>
            <a:ext cx="9205443" cy="6294688"/>
          </a:xfrm>
          <a:prstGeom prst="rect">
            <a:avLst/>
          </a:prstGeom>
          <a:noFill/>
          <a:ln w="9525">
            <a:noFill/>
            <a:miter lim="800000"/>
            <a:headEnd/>
            <a:tailEnd/>
          </a:ln>
        </p:spPr>
      </p:pic>
      <p:sp>
        <p:nvSpPr>
          <p:cNvPr id="8" name="Freccia a destra 7"/>
          <p:cNvSpPr/>
          <p:nvPr/>
        </p:nvSpPr>
        <p:spPr>
          <a:xfrm>
            <a:off x="2339752" y="3068960"/>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1"/>
          <p:cNvSpPr txBox="1">
            <a:spLocks noChangeArrowheads="1"/>
          </p:cNvSpPr>
          <p:nvPr/>
        </p:nvSpPr>
        <p:spPr bwMode="auto">
          <a:xfrm>
            <a:off x="0" y="1066800"/>
            <a:ext cx="9144000" cy="1107996"/>
          </a:xfrm>
          <a:prstGeom prst="rect">
            <a:avLst/>
          </a:prstGeom>
          <a:noFill/>
          <a:ln w="9525">
            <a:noFill/>
            <a:miter lim="800000"/>
            <a:headEnd/>
            <a:tailEnd/>
          </a:ln>
        </p:spPr>
        <p:txBody>
          <a:bodyPr>
            <a:spAutoFit/>
          </a:bodyPr>
          <a:lstStyle/>
          <a:p>
            <a:pPr algn="ctr"/>
            <a:endParaRPr lang="it-IT" sz="2200" dirty="0"/>
          </a:p>
          <a:p>
            <a:pPr algn="ctr"/>
            <a:endParaRPr lang="it-IT" sz="2200" dirty="0"/>
          </a:p>
          <a:p>
            <a:pPr algn="ctr"/>
            <a:r>
              <a:rPr lang="it-IT" sz="2200" dirty="0"/>
              <a:t> </a:t>
            </a:r>
          </a:p>
        </p:txBody>
      </p:sp>
      <p:pic>
        <p:nvPicPr>
          <p:cNvPr id="1026" name="Picture 2"/>
          <p:cNvPicPr>
            <a:picLocks noChangeAspect="1" noChangeArrowheads="1"/>
          </p:cNvPicPr>
          <p:nvPr/>
        </p:nvPicPr>
        <p:blipFill>
          <a:blip r:embed="rId2" cstate="print"/>
          <a:srcRect/>
          <a:stretch>
            <a:fillRect/>
          </a:stretch>
        </p:blipFill>
        <p:spPr bwMode="auto">
          <a:xfrm>
            <a:off x="0" y="382791"/>
            <a:ext cx="9111171" cy="6070545"/>
          </a:xfrm>
          <a:prstGeom prst="rect">
            <a:avLst/>
          </a:prstGeom>
          <a:noFill/>
          <a:ln w="9525">
            <a:noFill/>
            <a:miter lim="800000"/>
            <a:headEnd/>
            <a:tailEnd/>
          </a:ln>
        </p:spPr>
      </p:pic>
      <p:sp>
        <p:nvSpPr>
          <p:cNvPr id="7" name="Freccia a destra 6"/>
          <p:cNvSpPr/>
          <p:nvPr/>
        </p:nvSpPr>
        <p:spPr>
          <a:xfrm>
            <a:off x="2339752" y="5733256"/>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88024" y="5733256"/>
            <a:ext cx="2942878" cy="722721"/>
          </a:xfrm>
          <a:prstGeom prst="rect">
            <a:avLst/>
          </a:prstGeom>
          <a:noFill/>
          <a:ln w="9525">
            <a:noFill/>
            <a:miter lim="800000"/>
            <a:headEnd/>
            <a:tailEnd/>
          </a:ln>
        </p:spPr>
      </p:pic>
      <p:pic>
        <p:nvPicPr>
          <p:cNvPr id="6" name="Immagine 5"/>
          <p:cNvPicPr/>
          <p:nvPr/>
        </p:nvPicPr>
        <p:blipFill>
          <a:blip r:embed="rId3" cstate="print"/>
          <a:srcRect/>
          <a:stretch>
            <a:fillRect/>
          </a:stretch>
        </p:blipFill>
        <p:spPr bwMode="auto">
          <a:xfrm>
            <a:off x="8100392" y="5733256"/>
            <a:ext cx="720080" cy="764704"/>
          </a:xfrm>
          <a:prstGeom prst="rect">
            <a:avLst/>
          </a:prstGeom>
          <a:noFill/>
          <a:ln w="9525">
            <a:noFill/>
            <a:miter lim="800000"/>
            <a:headEnd/>
            <a:tailEnd/>
          </a:ln>
        </p:spPr>
      </p:pic>
      <p:sp>
        <p:nvSpPr>
          <p:cNvPr id="4" name="Ovale 3"/>
          <p:cNvSpPr/>
          <p:nvPr/>
        </p:nvSpPr>
        <p:spPr>
          <a:xfrm>
            <a:off x="179512" y="260648"/>
            <a:ext cx="288032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Può contribuire  a mitigare il c.c.</a:t>
            </a:r>
          </a:p>
        </p:txBody>
      </p:sp>
      <p:sp>
        <p:nvSpPr>
          <p:cNvPr id="5" name="Fumetto 3 4"/>
          <p:cNvSpPr/>
          <p:nvPr/>
        </p:nvSpPr>
        <p:spPr>
          <a:xfrm>
            <a:off x="1547664" y="2780928"/>
            <a:ext cx="2808312" cy="21602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L’agricoltura tutela se stessa attraverso azioni  orientate ad aumentare la capacità di stoccare C</a:t>
            </a:r>
          </a:p>
        </p:txBody>
      </p:sp>
      <p:sp>
        <p:nvSpPr>
          <p:cNvPr id="7" name="CasellaDiTesto 6"/>
          <p:cNvSpPr txBox="1"/>
          <p:nvPr/>
        </p:nvSpPr>
        <p:spPr>
          <a:xfrm>
            <a:off x="4139952" y="1412776"/>
            <a:ext cx="4644008" cy="2123658"/>
          </a:xfrm>
          <a:prstGeom prst="rect">
            <a:avLst/>
          </a:prstGeom>
          <a:noFill/>
        </p:spPr>
        <p:txBody>
          <a:bodyPr wrap="square" rtlCol="0">
            <a:spAutoFit/>
          </a:bodyPr>
          <a:lstStyle/>
          <a:p>
            <a:pPr algn="ctr"/>
            <a:r>
              <a:rPr lang="it-IT" sz="2200" dirty="0"/>
              <a:t>Uno degli strumenti chiave  per arginare il riscaldamento climatico, oltre alla riduzione delle emissioni di gas clima alteranti, è  l’aumento della capacità  di stoccare il carbonio  nei sistemi agricoli e forestali</a:t>
            </a:r>
          </a:p>
        </p:txBody>
      </p:sp>
      <p:pic>
        <p:nvPicPr>
          <p:cNvPr id="2" name="Picture 2"/>
          <p:cNvPicPr>
            <a:picLocks noChangeAspect="1" noChangeArrowheads="1"/>
          </p:cNvPicPr>
          <p:nvPr/>
        </p:nvPicPr>
        <p:blipFill>
          <a:blip r:embed="rId4" cstate="print"/>
          <a:srcRect/>
          <a:stretch>
            <a:fillRect/>
          </a:stretch>
        </p:blipFill>
        <p:spPr bwMode="auto">
          <a:xfrm>
            <a:off x="1403648" y="4889734"/>
            <a:ext cx="1149474" cy="180631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2771800" y="260648"/>
            <a:ext cx="288032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Può contribuire  a mitigare il c.c.</a:t>
            </a:r>
          </a:p>
        </p:txBody>
      </p:sp>
      <p:sp>
        <p:nvSpPr>
          <p:cNvPr id="8" name="CasellaDiTesto 7"/>
          <p:cNvSpPr txBox="1"/>
          <p:nvPr/>
        </p:nvSpPr>
        <p:spPr>
          <a:xfrm>
            <a:off x="0" y="1628800"/>
            <a:ext cx="9144000" cy="4247317"/>
          </a:xfrm>
          <a:prstGeom prst="rect">
            <a:avLst/>
          </a:prstGeom>
          <a:noFill/>
        </p:spPr>
        <p:txBody>
          <a:bodyPr wrap="square" rtlCol="0">
            <a:spAutoFit/>
          </a:bodyPr>
          <a:lstStyle/>
          <a:p>
            <a:r>
              <a:rPr lang="it-IT" dirty="0"/>
              <a:t>Azioni  possibili:</a:t>
            </a:r>
          </a:p>
          <a:p>
            <a:endParaRPr lang="it-IT" dirty="0"/>
          </a:p>
          <a:p>
            <a:r>
              <a:rPr lang="it-IT" dirty="0"/>
              <a:t>                                         a) Riduzione delle  proprie emissioni</a:t>
            </a:r>
          </a:p>
          <a:p>
            <a:endParaRPr lang="it-IT" dirty="0"/>
          </a:p>
          <a:p>
            <a:endParaRPr lang="it-IT" dirty="0"/>
          </a:p>
          <a:p>
            <a:endParaRPr lang="it-IT" dirty="0"/>
          </a:p>
          <a:p>
            <a:endParaRPr lang="it-IT" dirty="0"/>
          </a:p>
          <a:p>
            <a:r>
              <a:rPr lang="it-IT" dirty="0"/>
              <a:t>                                         b) sviluppo di energie rinnovabili </a:t>
            </a:r>
          </a:p>
          <a:p>
            <a:endParaRPr lang="it-IT" dirty="0"/>
          </a:p>
          <a:p>
            <a:endParaRPr lang="it-IT" dirty="0"/>
          </a:p>
          <a:p>
            <a:endParaRPr lang="it-IT" dirty="0"/>
          </a:p>
          <a:p>
            <a:endParaRPr lang="it-IT" dirty="0"/>
          </a:p>
          <a:p>
            <a:r>
              <a:rPr lang="it-IT" dirty="0"/>
              <a:t>                                        c</a:t>
            </a:r>
            <a:r>
              <a:rPr lang="it-IT"/>
              <a:t>)  </a:t>
            </a:r>
            <a:r>
              <a:rPr lang="it-IT">
                <a:solidFill>
                  <a:srgbClr val="FF0000"/>
                </a:solidFill>
              </a:rPr>
              <a:t>aumento della capacità di </a:t>
            </a:r>
          </a:p>
          <a:p>
            <a:r>
              <a:rPr lang="it-IT">
                <a:solidFill>
                  <a:srgbClr val="FF0000"/>
                </a:solidFill>
              </a:rPr>
              <a:t>                                             conservazione  del carbonio  </a:t>
            </a:r>
          </a:p>
          <a:p>
            <a:r>
              <a:rPr lang="it-IT"/>
              <a:t>                     </a:t>
            </a:r>
            <a:endParaRPr lang="it-IT" dirty="0"/>
          </a:p>
        </p:txBody>
      </p:sp>
      <p:pic>
        <p:nvPicPr>
          <p:cNvPr id="2050" name="Picture 2"/>
          <p:cNvPicPr>
            <a:picLocks noChangeAspect="1" noChangeArrowheads="1"/>
          </p:cNvPicPr>
          <p:nvPr/>
        </p:nvPicPr>
        <p:blipFill>
          <a:blip r:embed="rId2" cstate="print"/>
          <a:srcRect/>
          <a:stretch>
            <a:fillRect/>
          </a:stretch>
        </p:blipFill>
        <p:spPr bwMode="auto">
          <a:xfrm>
            <a:off x="6372200" y="1844824"/>
            <a:ext cx="1771278" cy="124128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372200" y="3284984"/>
            <a:ext cx="1749324" cy="119728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300192" y="5013176"/>
            <a:ext cx="1841603" cy="129197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0" y="5791200"/>
            <a:ext cx="1114425" cy="1066800"/>
          </a:xfrm>
          <a:prstGeom prst="rect">
            <a:avLst/>
          </a:prstGeom>
          <a:noFill/>
          <a:ln w="9525">
            <a:noFill/>
            <a:miter lim="800000"/>
            <a:headEnd/>
            <a:tailEnd/>
          </a:ln>
        </p:spPr>
      </p:pic>
      <p:sp>
        <p:nvSpPr>
          <p:cNvPr id="9" name="Fumetto 4 8"/>
          <p:cNvSpPr/>
          <p:nvPr/>
        </p:nvSpPr>
        <p:spPr>
          <a:xfrm>
            <a:off x="251520" y="4509120"/>
            <a:ext cx="1944216" cy="12687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539552" y="4725144"/>
            <a:ext cx="1296144" cy="646331"/>
          </a:xfrm>
          <a:prstGeom prst="rect">
            <a:avLst/>
          </a:prstGeom>
          <a:noFill/>
        </p:spPr>
        <p:txBody>
          <a:bodyPr wrap="square" rtlCol="0">
            <a:spAutoFit/>
          </a:bodyPr>
          <a:lstStyle/>
          <a:p>
            <a:pPr algn="ctr"/>
            <a:r>
              <a:rPr lang="it-IT" dirty="0" err="1"/>
              <a:t>Carbon</a:t>
            </a:r>
            <a:r>
              <a:rPr lang="it-IT" dirty="0"/>
              <a:t> </a:t>
            </a:r>
            <a:r>
              <a:rPr lang="it-IT" dirty="0" err="1"/>
              <a:t>farming</a:t>
            </a: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ccia a destra 8"/>
          <p:cNvSpPr/>
          <p:nvPr/>
        </p:nvSpPr>
        <p:spPr>
          <a:xfrm rot="1599099">
            <a:off x="2443371" y="2867318"/>
            <a:ext cx="410445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p:cNvSpPr/>
          <p:nvPr/>
        </p:nvSpPr>
        <p:spPr>
          <a:xfrm>
            <a:off x="2771800" y="260648"/>
            <a:ext cx="288032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Può contribuire  a mitigare il c.c.</a:t>
            </a:r>
          </a:p>
        </p:txBody>
      </p:sp>
      <p:sp>
        <p:nvSpPr>
          <p:cNvPr id="8" name="CasellaDiTesto 7"/>
          <p:cNvSpPr txBox="1"/>
          <p:nvPr/>
        </p:nvSpPr>
        <p:spPr>
          <a:xfrm>
            <a:off x="323528" y="1502688"/>
            <a:ext cx="9144000" cy="5078313"/>
          </a:xfrm>
          <a:prstGeom prst="rect">
            <a:avLst/>
          </a:prstGeom>
          <a:noFill/>
        </p:spPr>
        <p:txBody>
          <a:bodyPr wrap="square" rtlCol="0">
            <a:spAutoFit/>
          </a:bodyPr>
          <a:lstStyle/>
          <a:p>
            <a:r>
              <a:rPr lang="it-IT" dirty="0"/>
              <a:t>Azioni  possibili:</a:t>
            </a:r>
          </a:p>
          <a:p>
            <a:endParaRPr lang="it-IT" dirty="0"/>
          </a:p>
          <a:p>
            <a:r>
              <a:rPr lang="it-IT" dirty="0"/>
              <a:t>                                 d) </a:t>
            </a:r>
            <a:r>
              <a:rPr lang="it-IT" b="1" dirty="0"/>
              <a:t>Semina su sodo e minimum </a:t>
            </a:r>
            <a:r>
              <a:rPr lang="it-IT" b="1" dirty="0" err="1"/>
              <a:t>tillage</a:t>
            </a:r>
            <a:endParaRPr lang="it-IT" b="1" dirty="0"/>
          </a:p>
          <a:p>
            <a:endParaRPr lang="it-IT" dirty="0"/>
          </a:p>
          <a:p>
            <a:endParaRPr lang="it-IT" dirty="0"/>
          </a:p>
          <a:p>
            <a:endParaRPr lang="it-IT" dirty="0"/>
          </a:p>
          <a:p>
            <a:r>
              <a:rPr lang="it-IT" dirty="0"/>
              <a:t>                                  e) </a:t>
            </a:r>
            <a:r>
              <a:rPr lang="it-IT" b="1" dirty="0"/>
              <a:t>Riduzione dei consumi idrici </a:t>
            </a:r>
          </a:p>
          <a:p>
            <a:endParaRPr lang="it-IT" dirty="0"/>
          </a:p>
          <a:p>
            <a:endParaRPr lang="it-IT" dirty="0"/>
          </a:p>
          <a:p>
            <a:endParaRPr lang="it-IT" dirty="0"/>
          </a:p>
          <a:p>
            <a:r>
              <a:rPr lang="it-IT" dirty="0"/>
              <a:t>                                  f) </a:t>
            </a:r>
            <a:r>
              <a:rPr lang="it-IT" b="1" dirty="0"/>
              <a:t>Agricoltura di precisione</a:t>
            </a:r>
          </a:p>
          <a:p>
            <a:endParaRPr lang="it-IT" b="1" dirty="0"/>
          </a:p>
          <a:p>
            <a:r>
              <a:rPr lang="it-IT" b="1" dirty="0"/>
              <a:t>                                           </a:t>
            </a:r>
          </a:p>
          <a:p>
            <a:r>
              <a:rPr lang="it-IT" b="1" dirty="0"/>
              <a:t>                                    g) TEA Tecnologie di Evoluzione</a:t>
            </a:r>
          </a:p>
          <a:p>
            <a:r>
              <a:rPr lang="it-IT" b="1" dirty="0"/>
              <a:t>                                         Assistita</a:t>
            </a:r>
          </a:p>
          <a:p>
            <a:endParaRPr lang="it-IT" b="1" dirty="0"/>
          </a:p>
          <a:p>
            <a:r>
              <a:rPr lang="it-IT" b="1" dirty="0"/>
              <a:t> </a:t>
            </a:r>
          </a:p>
          <a:p>
            <a:r>
              <a:rPr lang="it-IT" dirty="0"/>
              <a:t>                     </a:t>
            </a:r>
          </a:p>
        </p:txBody>
      </p:sp>
      <p:pic>
        <p:nvPicPr>
          <p:cNvPr id="3074" name="Picture 2"/>
          <p:cNvPicPr>
            <a:picLocks noChangeAspect="1" noChangeArrowheads="1"/>
          </p:cNvPicPr>
          <p:nvPr/>
        </p:nvPicPr>
        <p:blipFill>
          <a:blip r:embed="rId2" cstate="print"/>
          <a:srcRect/>
          <a:stretch>
            <a:fillRect/>
          </a:stretch>
        </p:blipFill>
        <p:spPr bwMode="auto">
          <a:xfrm>
            <a:off x="6444208" y="1700808"/>
            <a:ext cx="1955676" cy="145817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444208" y="3573016"/>
            <a:ext cx="1828602" cy="124456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588224" y="5229200"/>
            <a:ext cx="1806259" cy="1383035"/>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srcRect/>
          <a:stretch>
            <a:fillRect/>
          </a:stretch>
        </p:blipFill>
        <p:spPr bwMode="auto">
          <a:xfrm>
            <a:off x="0" y="5791200"/>
            <a:ext cx="1114425" cy="1066800"/>
          </a:xfrm>
          <a:prstGeom prst="rect">
            <a:avLst/>
          </a:prstGeom>
          <a:noFill/>
          <a:ln w="9525">
            <a:noFill/>
            <a:miter lim="800000"/>
            <a:headEnd/>
            <a:tailEnd/>
          </a:ln>
        </p:spPr>
      </p:pic>
      <p:sp>
        <p:nvSpPr>
          <p:cNvPr id="14" name="Fumetto 4 13"/>
          <p:cNvSpPr/>
          <p:nvPr/>
        </p:nvSpPr>
        <p:spPr>
          <a:xfrm>
            <a:off x="251520" y="4509120"/>
            <a:ext cx="1944216" cy="12687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539552" y="4725144"/>
            <a:ext cx="1296144" cy="646331"/>
          </a:xfrm>
          <a:prstGeom prst="rect">
            <a:avLst/>
          </a:prstGeom>
          <a:noFill/>
        </p:spPr>
        <p:txBody>
          <a:bodyPr wrap="square" rtlCol="0">
            <a:spAutoFit/>
          </a:bodyPr>
          <a:lstStyle/>
          <a:p>
            <a:pPr algn="ctr"/>
            <a:endParaRPr lang="it-IT" dirty="0"/>
          </a:p>
          <a:p>
            <a:pPr algn="ctr"/>
            <a:r>
              <a:rPr lang="it-IT" dirty="0"/>
              <a:t>AKIS?</a:t>
            </a:r>
          </a:p>
        </p:txBody>
      </p:sp>
      <p:sp>
        <p:nvSpPr>
          <p:cNvPr id="16" name="CasellaDiTesto 15"/>
          <p:cNvSpPr txBox="1"/>
          <p:nvPr/>
        </p:nvSpPr>
        <p:spPr>
          <a:xfrm>
            <a:off x="1403648" y="6211669"/>
            <a:ext cx="4824536" cy="646331"/>
          </a:xfrm>
          <a:prstGeom prst="rect">
            <a:avLst/>
          </a:prstGeom>
          <a:noFill/>
        </p:spPr>
        <p:txBody>
          <a:bodyPr wrap="square" rtlCol="0">
            <a:spAutoFit/>
          </a:bodyPr>
          <a:lstStyle/>
          <a:p>
            <a:pPr algn="ctr"/>
            <a:r>
              <a:rPr lang="it-IT" b="1" dirty="0" err="1"/>
              <a:t>Agricultural</a:t>
            </a:r>
            <a:r>
              <a:rPr lang="it-IT" b="1" dirty="0"/>
              <a:t> </a:t>
            </a:r>
            <a:r>
              <a:rPr lang="it-IT" b="1" dirty="0" err="1"/>
              <a:t>Knowledge</a:t>
            </a:r>
            <a:r>
              <a:rPr lang="it-IT" b="1" dirty="0"/>
              <a:t> and  </a:t>
            </a:r>
            <a:r>
              <a:rPr lang="it-IT" b="1" dirty="0" err="1"/>
              <a:t>Innovation</a:t>
            </a:r>
            <a:r>
              <a:rPr lang="it-IT" b="1" dirty="0"/>
              <a:t> System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444208" y="1700808"/>
            <a:ext cx="1955676" cy="145817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444208" y="3573016"/>
            <a:ext cx="1828602" cy="124456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588224" y="5229200"/>
            <a:ext cx="1806259" cy="1383035"/>
          </a:xfrm>
          <a:prstGeom prst="rect">
            <a:avLst/>
          </a:prstGeom>
          <a:noFill/>
          <a:ln w="9525">
            <a:noFill/>
            <a:miter lim="800000"/>
            <a:headEnd/>
            <a:tailEnd/>
          </a:ln>
        </p:spPr>
      </p:pic>
      <p:sp>
        <p:nvSpPr>
          <p:cNvPr id="12" name="Rettangolo 11"/>
          <p:cNvSpPr/>
          <p:nvPr/>
        </p:nvSpPr>
        <p:spPr>
          <a:xfrm>
            <a:off x="0" y="980728"/>
            <a:ext cx="6858000" cy="2031325"/>
          </a:xfrm>
          <a:prstGeom prst="rect">
            <a:avLst/>
          </a:prstGeom>
        </p:spPr>
        <p:txBody>
          <a:bodyPr wrap="square">
            <a:spAutoFit/>
          </a:bodyPr>
          <a:lstStyle/>
          <a:p>
            <a:r>
              <a:rPr lang="it-IT" b="1" dirty="0"/>
              <a:t>Il suolo costituisce una delle più grandi riserve di carbonio</a:t>
            </a:r>
            <a:r>
              <a:rPr lang="it-IT" dirty="0"/>
              <a:t> (</a:t>
            </a:r>
            <a:r>
              <a:rPr lang="it-IT" dirty="0" err="1"/>
              <a:t>carbon</a:t>
            </a:r>
            <a:r>
              <a:rPr lang="it-IT" dirty="0"/>
              <a:t> </a:t>
            </a:r>
            <a:r>
              <a:rPr lang="it-IT" dirty="0" err="1"/>
              <a:t>sink</a:t>
            </a:r>
            <a:r>
              <a:rPr lang="it-IT" dirty="0"/>
              <a:t>), contenendo, sotto forma organica, circa il doppio del carbonio presente nell’atmosfera e tre volte quello trattenuto dalla vegetazione. Preservare gli </a:t>
            </a:r>
            <a:r>
              <a:rPr lang="it-IT" b="1" dirty="0"/>
              <a:t>stock di carbonio</a:t>
            </a:r>
            <a:r>
              <a:rPr lang="it-IT" dirty="0"/>
              <a:t> esistenti nei suoli è dunque la prima e più efficace opzione da considerare allo scopo di mitigare gli effetti del cambiamento climatico. </a:t>
            </a:r>
          </a:p>
        </p:txBody>
      </p:sp>
      <p:sp>
        <p:nvSpPr>
          <p:cNvPr id="17" name="Rettangolo 16"/>
          <p:cNvSpPr/>
          <p:nvPr/>
        </p:nvSpPr>
        <p:spPr>
          <a:xfrm>
            <a:off x="0" y="3573016"/>
            <a:ext cx="6516216" cy="2585323"/>
          </a:xfrm>
          <a:prstGeom prst="rect">
            <a:avLst/>
          </a:prstGeom>
        </p:spPr>
        <p:txBody>
          <a:bodyPr wrap="square">
            <a:spAutoFit/>
          </a:bodyPr>
          <a:lstStyle/>
          <a:p>
            <a:r>
              <a:rPr lang="it-IT" dirty="0"/>
              <a:t>In agricoltura pratiche di </a:t>
            </a:r>
            <a:r>
              <a:rPr lang="it-IT" b="1" dirty="0"/>
              <a:t>gestione conservativa del suolo</a:t>
            </a:r>
            <a:r>
              <a:rPr lang="it-IT" dirty="0"/>
              <a:t> (minima lavorazione e semina su sodo), note come </a:t>
            </a:r>
            <a:r>
              <a:rPr lang="it-IT" b="1" dirty="0"/>
              <a:t>Agricoltura Conservativa</a:t>
            </a:r>
            <a:r>
              <a:rPr lang="it-IT" dirty="0"/>
              <a:t>, permettono di </a:t>
            </a:r>
            <a:r>
              <a:rPr lang="it-IT" b="1" dirty="0"/>
              <a:t>sequestrare nel terreno quantitativi di anidride carbonica superiore</a:t>
            </a:r>
            <a:r>
              <a:rPr lang="it-IT" dirty="0"/>
              <a:t> rispetto a tecniche di tipo tradizionale. Ad esempio in cinque anni di agricoltura conservativa è possibile sequestrare circa 12.220 kg di CO2 per ogni ettaro coltivato (stime AIGACOS - Associazione Italiana per la Gestione Agronomica Conservativa del Suolo).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10202793"/>
          </a:xfrm>
          <a:prstGeom prst="rect">
            <a:avLst/>
          </a:prstGeom>
          <a:noFill/>
        </p:spPr>
        <p:txBody>
          <a:bodyPr wrap="square" rtlCol="0">
            <a:spAutoFit/>
          </a:bodyPr>
          <a:lstStyle/>
          <a:p>
            <a:endParaRPr lang="it-IT" dirty="0"/>
          </a:p>
          <a:p>
            <a:endParaRPr lang="it-IT" dirty="0"/>
          </a:p>
          <a:p>
            <a:r>
              <a:rPr lang="it-IT" sz="2000" dirty="0"/>
              <a:t>                                                                            </a:t>
            </a:r>
          </a:p>
          <a:p>
            <a:r>
              <a:rPr lang="it-IT" sz="2000" dirty="0"/>
              <a:t>                                                       </a:t>
            </a:r>
          </a:p>
          <a:p>
            <a:r>
              <a:rPr lang="it-IT" sz="2000" dirty="0"/>
              <a:t>                                                                              1) </a:t>
            </a:r>
            <a:r>
              <a:rPr lang="it-IT" sz="2000" dirty="0">
                <a:solidFill>
                  <a:srgbClr val="FF0000"/>
                </a:solidFill>
              </a:rPr>
              <a:t>misure strutturali</a:t>
            </a:r>
          </a:p>
          <a:p>
            <a:endParaRPr lang="it-IT" dirty="0"/>
          </a:p>
          <a:p>
            <a:r>
              <a:rPr lang="it-IT" dirty="0"/>
              <a:t>                                                                                     azioni per il miglioramento delle</a:t>
            </a:r>
          </a:p>
          <a:p>
            <a:r>
              <a:rPr lang="it-IT" dirty="0"/>
              <a:t>                                                                                     strutture aziendali e del territorio</a:t>
            </a:r>
          </a:p>
          <a:p>
            <a:r>
              <a:rPr lang="it-IT" dirty="0"/>
              <a:t>                                                                                     </a:t>
            </a:r>
          </a:p>
          <a:p>
            <a:r>
              <a:rPr lang="it-IT" sz="2300" dirty="0"/>
              <a:t>strategie  di adattamento per ridurre</a:t>
            </a:r>
          </a:p>
          <a:p>
            <a:r>
              <a:rPr lang="it-IT" sz="2300" dirty="0"/>
              <a:t> gli effetti negativi del c.c.</a:t>
            </a:r>
            <a:r>
              <a:rPr lang="it-IT" sz="2000" dirty="0"/>
              <a:t>                          2) </a:t>
            </a:r>
            <a:r>
              <a:rPr lang="it-IT" sz="2000" dirty="0">
                <a:solidFill>
                  <a:srgbClr val="FF0000"/>
                </a:solidFill>
              </a:rPr>
              <a:t>misure gestionali</a:t>
            </a:r>
          </a:p>
          <a:p>
            <a:r>
              <a:rPr lang="it-IT" sz="2000" dirty="0">
                <a:solidFill>
                  <a:srgbClr val="FF0000"/>
                </a:solidFill>
              </a:rPr>
              <a:t>                                                                            </a:t>
            </a:r>
            <a:r>
              <a:rPr lang="it-IT" dirty="0"/>
              <a:t>pianificazione aziendale e territoriale</a:t>
            </a:r>
          </a:p>
          <a:p>
            <a:r>
              <a:rPr lang="it-IT" dirty="0"/>
              <a:t>                                                                                    diversificazione dei sistemi produttivi</a:t>
            </a:r>
          </a:p>
          <a:p>
            <a:r>
              <a:rPr lang="it-IT" dirty="0"/>
              <a:t>                                                                                    sistemi di sviluppo agricolo di  supporto</a:t>
            </a:r>
          </a:p>
          <a:p>
            <a:r>
              <a:rPr lang="it-IT" dirty="0"/>
              <a:t>                                                                                     alle decisioni</a:t>
            </a:r>
          </a:p>
          <a:p>
            <a:r>
              <a:rPr lang="it-IT" dirty="0"/>
              <a:t> </a:t>
            </a:r>
          </a:p>
          <a:p>
            <a:endParaRPr lang="it-IT" dirty="0"/>
          </a:p>
          <a:p>
            <a:r>
              <a:rPr lang="it-IT" dirty="0"/>
              <a:t>                                                                                    3) </a:t>
            </a:r>
            <a:r>
              <a:rPr lang="it-IT" dirty="0">
                <a:solidFill>
                  <a:srgbClr val="FF0000"/>
                </a:solidFill>
              </a:rPr>
              <a:t>interventi economici</a:t>
            </a:r>
          </a:p>
          <a:p>
            <a:r>
              <a:rPr lang="it-IT" dirty="0">
                <a:solidFill>
                  <a:srgbClr val="FF0000"/>
                </a:solidFill>
              </a:rPr>
              <a:t>                                                                                     </a:t>
            </a:r>
            <a:r>
              <a:rPr lang="it-IT" dirty="0"/>
              <a:t>strumenti di gestione del rischio</a:t>
            </a:r>
            <a:r>
              <a:rPr lang="it-IT" dirty="0">
                <a:solidFill>
                  <a:srgbClr val="FF0000"/>
                </a:solidFill>
              </a:rPr>
              <a:t> </a:t>
            </a:r>
          </a:p>
          <a:p>
            <a:r>
              <a:rPr lang="it-IT" sz="2000" dirty="0">
                <a:solidFill>
                  <a:srgbClr val="FF0000"/>
                </a:solidFill>
              </a:rPr>
              <a:t>                                  </a:t>
            </a:r>
          </a:p>
          <a:p>
            <a:r>
              <a:rPr lang="it-IT" sz="2000" dirty="0">
                <a:solidFill>
                  <a:srgbClr val="FF0000"/>
                </a:solidFill>
              </a:rPr>
              <a:t>                                               </a:t>
            </a:r>
          </a:p>
          <a:p>
            <a:endParaRPr lang="it-IT" dirty="0"/>
          </a:p>
          <a:p>
            <a:endParaRPr lang="it-IT" dirty="0"/>
          </a:p>
          <a:p>
            <a:endParaRPr lang="it-IT" dirty="0"/>
          </a:p>
          <a:p>
            <a:r>
              <a:rPr lang="it-IT" dirty="0"/>
              <a:t>                           </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 </a:t>
            </a:r>
          </a:p>
        </p:txBody>
      </p:sp>
      <p:sp>
        <p:nvSpPr>
          <p:cNvPr id="5" name="Parentesi graffa aperta 4"/>
          <p:cNvSpPr/>
          <p:nvPr/>
        </p:nvSpPr>
        <p:spPr>
          <a:xfrm>
            <a:off x="4499992" y="1268760"/>
            <a:ext cx="504056" cy="4320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 name="Picture 2"/>
          <p:cNvPicPr>
            <a:picLocks noChangeAspect="1" noChangeArrowheads="1"/>
          </p:cNvPicPr>
          <p:nvPr/>
        </p:nvPicPr>
        <p:blipFill>
          <a:blip r:embed="rId2" cstate="print"/>
          <a:srcRect/>
          <a:stretch>
            <a:fillRect/>
          </a:stretch>
        </p:blipFill>
        <p:spPr bwMode="auto">
          <a:xfrm>
            <a:off x="251520" y="5589240"/>
            <a:ext cx="1114425" cy="1066800"/>
          </a:xfrm>
          <a:prstGeom prst="rect">
            <a:avLst/>
          </a:prstGeom>
          <a:noFill/>
          <a:ln w="9525">
            <a:noFill/>
            <a:miter lim="800000"/>
            <a:headEnd/>
            <a:tailEnd/>
          </a:ln>
        </p:spPr>
      </p:pic>
      <p:sp>
        <p:nvSpPr>
          <p:cNvPr id="7" name="Fumetto 4 6"/>
          <p:cNvSpPr/>
          <p:nvPr/>
        </p:nvSpPr>
        <p:spPr>
          <a:xfrm>
            <a:off x="899592" y="3645024"/>
            <a:ext cx="3563888"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187624" y="4005064"/>
            <a:ext cx="3168352" cy="1323439"/>
          </a:xfrm>
          <a:prstGeom prst="rect">
            <a:avLst/>
          </a:prstGeom>
          <a:noFill/>
        </p:spPr>
        <p:txBody>
          <a:bodyPr wrap="square" rtlCol="0">
            <a:spAutoFit/>
          </a:bodyPr>
          <a:lstStyle/>
          <a:p>
            <a:r>
              <a:rPr lang="it-IT" sz="1600" dirty="0"/>
              <a:t>Se i regimi alimentari fossero conformi  alle raccomandazioni nutrizionali l’impronta dei sistemi alimentari sarebbe notevolmente ridotta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228184" y="2832362"/>
            <a:ext cx="2506839" cy="383699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67544" y="3068960"/>
            <a:ext cx="3607785" cy="3543672"/>
          </a:xfrm>
          <a:prstGeom prst="rect">
            <a:avLst/>
          </a:prstGeom>
          <a:noFill/>
          <a:ln w="9525">
            <a:noFill/>
            <a:miter lim="800000"/>
            <a:headEnd/>
            <a:tailEnd/>
          </a:ln>
        </p:spPr>
      </p:pic>
      <p:sp>
        <p:nvSpPr>
          <p:cNvPr id="4" name="CasellaDiTesto 3"/>
          <p:cNvSpPr txBox="1"/>
          <p:nvPr/>
        </p:nvSpPr>
        <p:spPr>
          <a:xfrm>
            <a:off x="0" y="1052736"/>
            <a:ext cx="9144000" cy="1785104"/>
          </a:xfrm>
          <a:prstGeom prst="rect">
            <a:avLst/>
          </a:prstGeom>
          <a:noFill/>
        </p:spPr>
        <p:txBody>
          <a:bodyPr wrap="square" rtlCol="0">
            <a:spAutoFit/>
          </a:bodyPr>
          <a:lstStyle/>
          <a:p>
            <a:pPr algn="ctr"/>
            <a:r>
              <a:rPr lang="it-IT" sz="2200" b="1" dirty="0"/>
              <a:t>Il  problema però è di dimensione  planetaria e serve l’impegno di tutti</a:t>
            </a:r>
          </a:p>
          <a:p>
            <a:pPr algn="ctr"/>
            <a:endParaRPr lang="it-IT" sz="2200" b="1" dirty="0"/>
          </a:p>
          <a:p>
            <a:pPr algn="ctr"/>
            <a:r>
              <a:rPr lang="it-IT" sz="2200" b="1" dirty="0"/>
              <a:t>Il ruolo principale  dell’agricoltura  resta quello di sfamare  la popolazione del mondo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38175" y="747713"/>
            <a:ext cx="7867650" cy="536257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899592" y="3861048"/>
            <a:ext cx="1114425" cy="1066800"/>
          </a:xfrm>
          <a:prstGeom prst="rect">
            <a:avLst/>
          </a:prstGeom>
          <a:noFill/>
          <a:ln w="9525">
            <a:noFill/>
            <a:miter lim="800000"/>
            <a:headEnd/>
            <a:tailEnd/>
          </a:ln>
        </p:spPr>
      </p:pic>
      <p:sp>
        <p:nvSpPr>
          <p:cNvPr id="4" name="Fumetto 4 3"/>
          <p:cNvSpPr/>
          <p:nvPr/>
        </p:nvSpPr>
        <p:spPr>
          <a:xfrm>
            <a:off x="1403648" y="1988840"/>
            <a:ext cx="3563888"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835696" y="2492896"/>
            <a:ext cx="3024336" cy="923330"/>
          </a:xfrm>
          <a:prstGeom prst="rect">
            <a:avLst/>
          </a:prstGeom>
          <a:noFill/>
        </p:spPr>
        <p:txBody>
          <a:bodyPr wrap="square" rtlCol="0">
            <a:spAutoFit/>
          </a:bodyPr>
          <a:lstStyle/>
          <a:p>
            <a:r>
              <a:rPr lang="it-IT" dirty="0"/>
              <a:t>   Possiamo  realizzare un cambiamento  senza  che l’impegno sia globale?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1124744"/>
            <a:ext cx="8568952" cy="1231106"/>
          </a:xfrm>
          <a:prstGeom prst="rect">
            <a:avLst/>
          </a:prstGeom>
        </p:spPr>
        <p:txBody>
          <a:bodyPr wrap="square">
            <a:spAutoFit/>
          </a:bodyPr>
          <a:lstStyle/>
          <a:p>
            <a:pPr algn="ctr"/>
            <a:r>
              <a:rPr lang="it-IT" dirty="0"/>
              <a:t>Le CO</a:t>
            </a:r>
            <a:r>
              <a:rPr lang="it-IT" baseline="-25000" dirty="0"/>
              <a:t>2</a:t>
            </a:r>
            <a:r>
              <a:rPr lang="it-IT" b="1" baseline="-25000" dirty="0"/>
              <a:t>eq</a:t>
            </a:r>
            <a:r>
              <a:rPr lang="it-IT" b="1" dirty="0"/>
              <a:t> </a:t>
            </a:r>
            <a:r>
              <a:rPr lang="it-IT" dirty="0"/>
              <a:t>si ottengono moltiplicando la massa del gas serra in esame per i valori di </a:t>
            </a:r>
            <a:r>
              <a:rPr lang="it-IT" b="1" dirty="0"/>
              <a:t>conversione </a:t>
            </a:r>
            <a:r>
              <a:rPr lang="it-IT" dirty="0"/>
              <a:t>definiti dall’IPPC (International </a:t>
            </a:r>
            <a:r>
              <a:rPr lang="it-IT" dirty="0" err="1"/>
              <a:t>Panel</a:t>
            </a:r>
            <a:r>
              <a:rPr lang="it-IT" dirty="0"/>
              <a:t> on </a:t>
            </a:r>
            <a:r>
              <a:rPr lang="it-IT" dirty="0" err="1"/>
              <a:t>Climate</a:t>
            </a:r>
            <a:r>
              <a:rPr lang="it-IT" dirty="0"/>
              <a:t> </a:t>
            </a:r>
            <a:r>
              <a:rPr lang="it-IT" dirty="0" err="1"/>
              <a:t>Change</a:t>
            </a:r>
            <a:r>
              <a:rPr lang="it-IT" dirty="0"/>
              <a:t>) dello stesso gas (riferendosi ad un arco temporale tipicamente assunto pari a 100 anni) per il quale vale il confronto tra gli effetti del gas serra considerato e dell'anidride carbonica</a:t>
            </a:r>
            <a:r>
              <a:rPr lang="it-IT" sz="2000" dirty="0"/>
              <a:t>.</a:t>
            </a:r>
          </a:p>
        </p:txBody>
      </p:sp>
      <p:graphicFrame>
        <p:nvGraphicFramePr>
          <p:cNvPr id="5" name="Tabella 4"/>
          <p:cNvGraphicFramePr>
            <a:graphicFrameLocks noGrp="1"/>
          </p:cNvGraphicFramePr>
          <p:nvPr/>
        </p:nvGraphicFramePr>
        <p:xfrm>
          <a:off x="1115616" y="2564904"/>
          <a:ext cx="7021288" cy="3810000"/>
        </p:xfrm>
        <a:graphic>
          <a:graphicData uri="http://schemas.openxmlformats.org/drawingml/2006/table">
            <a:tbl>
              <a:tblPr firstRow="1" bandRow="1">
                <a:tableStyleId>{5C22544A-7EE6-4342-B048-85BDC9FD1C3A}</a:tableStyleId>
              </a:tblPr>
              <a:tblGrid>
                <a:gridCol w="1755322">
                  <a:extLst>
                    <a:ext uri="{9D8B030D-6E8A-4147-A177-3AD203B41FA5}">
                      <a16:colId xmlns:a16="http://schemas.microsoft.com/office/drawing/2014/main" val="20000"/>
                    </a:ext>
                  </a:extLst>
                </a:gridCol>
                <a:gridCol w="1755322">
                  <a:extLst>
                    <a:ext uri="{9D8B030D-6E8A-4147-A177-3AD203B41FA5}">
                      <a16:colId xmlns:a16="http://schemas.microsoft.com/office/drawing/2014/main" val="20001"/>
                    </a:ext>
                  </a:extLst>
                </a:gridCol>
                <a:gridCol w="1755322">
                  <a:extLst>
                    <a:ext uri="{9D8B030D-6E8A-4147-A177-3AD203B41FA5}">
                      <a16:colId xmlns:a16="http://schemas.microsoft.com/office/drawing/2014/main" val="20002"/>
                    </a:ext>
                  </a:extLst>
                </a:gridCol>
                <a:gridCol w="1755322">
                  <a:extLst>
                    <a:ext uri="{9D8B030D-6E8A-4147-A177-3AD203B41FA5}">
                      <a16:colId xmlns:a16="http://schemas.microsoft.com/office/drawing/2014/main" val="20003"/>
                    </a:ext>
                  </a:extLst>
                </a:gridCol>
              </a:tblGrid>
              <a:tr h="285841">
                <a:tc gridSpan="4">
                  <a:txBody>
                    <a:bodyPr/>
                    <a:lstStyle/>
                    <a:p>
                      <a:pPr algn="ctr"/>
                      <a:r>
                        <a:rPr lang="it-IT" sz="1400" dirty="0"/>
                        <a:t>Potenziale di riscaldamento   globale (GWP) di alcuni  gas serra</a:t>
                      </a:r>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10000"/>
                  </a:ext>
                </a:extLst>
              </a:tr>
              <a:tr h="285841">
                <a:tc>
                  <a:txBody>
                    <a:bodyPr/>
                    <a:lstStyle/>
                    <a:p>
                      <a:pPr algn="ctr"/>
                      <a:r>
                        <a:rPr lang="it-IT" sz="1400" dirty="0"/>
                        <a:t>GAS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t>GWP – 20 anni</a:t>
                      </a:r>
                    </a:p>
                  </a:txBody>
                  <a:tcPr/>
                </a:tc>
                <a:tc>
                  <a:txBody>
                    <a:bodyPr/>
                    <a:lstStyle/>
                    <a:p>
                      <a:pPr algn="ctr"/>
                      <a:r>
                        <a:rPr lang="it-IT" sz="1400" dirty="0">
                          <a:solidFill>
                            <a:srgbClr val="FF0000"/>
                          </a:solidFill>
                        </a:rPr>
                        <a:t>GWP – 100 anni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t>GWP –500 anni</a:t>
                      </a:r>
                    </a:p>
                  </a:txBody>
                  <a:tcPr/>
                </a:tc>
                <a:extLst>
                  <a:ext uri="{0D108BD9-81ED-4DB2-BD59-A6C34878D82A}">
                    <a16:rowId xmlns:a16="http://schemas.microsoft.com/office/drawing/2014/main" val="10001"/>
                  </a:ext>
                </a:extLst>
              </a:tr>
              <a:tr h="285841">
                <a:tc>
                  <a:txBody>
                    <a:bodyPr/>
                    <a:lstStyle/>
                    <a:p>
                      <a:r>
                        <a:rPr lang="it-IT" sz="1400" dirty="0"/>
                        <a:t>CO</a:t>
                      </a:r>
                      <a:r>
                        <a:rPr lang="it-IT" sz="1400" baseline="-25000" dirty="0"/>
                        <a:t>2</a:t>
                      </a:r>
                    </a:p>
                  </a:txBody>
                  <a:tcPr/>
                </a:tc>
                <a:tc>
                  <a:txBody>
                    <a:bodyPr/>
                    <a:lstStyle/>
                    <a:p>
                      <a:pPr algn="ctr"/>
                      <a:r>
                        <a:rPr lang="it-IT" sz="1400" dirty="0"/>
                        <a:t>1</a:t>
                      </a:r>
                    </a:p>
                  </a:txBody>
                  <a:tcPr/>
                </a:tc>
                <a:tc>
                  <a:txBody>
                    <a:bodyPr/>
                    <a:lstStyle/>
                    <a:p>
                      <a:pPr algn="ctr"/>
                      <a:r>
                        <a:rPr lang="it-IT" sz="1400" dirty="0"/>
                        <a:t>1</a:t>
                      </a:r>
                    </a:p>
                  </a:txBody>
                  <a:tcPr/>
                </a:tc>
                <a:tc>
                  <a:txBody>
                    <a:bodyPr/>
                    <a:lstStyle/>
                    <a:p>
                      <a:pPr algn="ctr"/>
                      <a:r>
                        <a:rPr lang="it-IT" sz="1400" dirty="0"/>
                        <a:t>1</a:t>
                      </a:r>
                    </a:p>
                  </a:txBody>
                  <a:tcPr/>
                </a:tc>
                <a:extLst>
                  <a:ext uri="{0D108BD9-81ED-4DB2-BD59-A6C34878D82A}">
                    <a16:rowId xmlns:a16="http://schemas.microsoft.com/office/drawing/2014/main" val="10002"/>
                  </a:ext>
                </a:extLst>
              </a:tr>
              <a:tr h="285841">
                <a:tc>
                  <a:txBody>
                    <a:bodyPr/>
                    <a:lstStyle/>
                    <a:p>
                      <a:r>
                        <a:rPr lang="it-IT" sz="1400" dirty="0"/>
                        <a:t>Metano CH</a:t>
                      </a:r>
                      <a:r>
                        <a:rPr lang="it-IT" sz="1400" baseline="-25000" dirty="0"/>
                        <a:t>4</a:t>
                      </a:r>
                    </a:p>
                  </a:txBody>
                  <a:tcPr/>
                </a:tc>
                <a:tc>
                  <a:txBody>
                    <a:bodyPr/>
                    <a:lstStyle/>
                    <a:p>
                      <a:pPr algn="ctr"/>
                      <a:r>
                        <a:rPr lang="it-IT" sz="1400" dirty="0"/>
                        <a:t>72</a:t>
                      </a:r>
                    </a:p>
                  </a:txBody>
                  <a:tcPr/>
                </a:tc>
                <a:tc>
                  <a:txBody>
                    <a:bodyPr/>
                    <a:lstStyle/>
                    <a:p>
                      <a:pPr algn="ctr"/>
                      <a:r>
                        <a:rPr lang="it-IT" sz="1400" dirty="0"/>
                        <a:t>25</a:t>
                      </a:r>
                    </a:p>
                  </a:txBody>
                  <a:tcPr/>
                </a:tc>
                <a:tc>
                  <a:txBody>
                    <a:bodyPr/>
                    <a:lstStyle/>
                    <a:p>
                      <a:pPr algn="ctr"/>
                      <a:r>
                        <a:rPr lang="it-IT" sz="1400" dirty="0"/>
                        <a:t>7,6</a:t>
                      </a:r>
                    </a:p>
                  </a:txBody>
                  <a:tcPr/>
                </a:tc>
                <a:extLst>
                  <a:ext uri="{0D108BD9-81ED-4DB2-BD59-A6C34878D82A}">
                    <a16:rowId xmlns:a16="http://schemas.microsoft.com/office/drawing/2014/main" val="10003"/>
                  </a:ext>
                </a:extLst>
              </a:tr>
              <a:tr h="485930">
                <a:tc>
                  <a:txBody>
                    <a:bodyPr/>
                    <a:lstStyle/>
                    <a:p>
                      <a:r>
                        <a:rPr lang="it-IT" sz="1400" dirty="0"/>
                        <a:t>Protossido di azoto N</a:t>
                      </a:r>
                      <a:r>
                        <a:rPr lang="it-IT" sz="1400" baseline="-25000" dirty="0"/>
                        <a:t>2</a:t>
                      </a:r>
                      <a:r>
                        <a:rPr lang="it-IT" sz="1400" dirty="0"/>
                        <a:t>O</a:t>
                      </a:r>
                    </a:p>
                  </a:txBody>
                  <a:tcPr/>
                </a:tc>
                <a:tc>
                  <a:txBody>
                    <a:bodyPr/>
                    <a:lstStyle/>
                    <a:p>
                      <a:pPr algn="ctr"/>
                      <a:r>
                        <a:rPr lang="it-IT" sz="1400" dirty="0"/>
                        <a:t>289</a:t>
                      </a:r>
                    </a:p>
                  </a:txBody>
                  <a:tcPr/>
                </a:tc>
                <a:tc>
                  <a:txBody>
                    <a:bodyPr/>
                    <a:lstStyle/>
                    <a:p>
                      <a:pPr algn="ctr"/>
                      <a:r>
                        <a:rPr lang="it-IT" sz="1400" dirty="0"/>
                        <a:t>298</a:t>
                      </a:r>
                    </a:p>
                  </a:txBody>
                  <a:tcPr/>
                </a:tc>
                <a:tc>
                  <a:txBody>
                    <a:bodyPr/>
                    <a:lstStyle/>
                    <a:p>
                      <a:pPr algn="ctr"/>
                      <a:r>
                        <a:rPr lang="it-IT" sz="1400" dirty="0"/>
                        <a:t>153</a:t>
                      </a:r>
                    </a:p>
                  </a:txBody>
                  <a:tcPr/>
                </a:tc>
                <a:extLst>
                  <a:ext uri="{0D108BD9-81ED-4DB2-BD59-A6C34878D82A}">
                    <a16:rowId xmlns:a16="http://schemas.microsoft.com/office/drawing/2014/main" val="10004"/>
                  </a:ext>
                </a:extLst>
              </a:tr>
              <a:tr h="485930">
                <a:tc>
                  <a:txBody>
                    <a:bodyPr/>
                    <a:lstStyle/>
                    <a:p>
                      <a:r>
                        <a:rPr lang="it-IT" sz="1400" dirty="0" err="1"/>
                        <a:t>Idrofluorocarburo</a:t>
                      </a:r>
                      <a:r>
                        <a:rPr lang="it-IT" sz="1400" dirty="0"/>
                        <a:t> HFC 23</a:t>
                      </a:r>
                    </a:p>
                  </a:txBody>
                  <a:tcPr/>
                </a:tc>
                <a:tc>
                  <a:txBody>
                    <a:bodyPr/>
                    <a:lstStyle/>
                    <a:p>
                      <a:pPr algn="ctr"/>
                      <a:r>
                        <a:rPr lang="it-IT" sz="1400" dirty="0"/>
                        <a:t>12.000</a:t>
                      </a:r>
                    </a:p>
                  </a:txBody>
                  <a:tcPr/>
                </a:tc>
                <a:tc>
                  <a:txBody>
                    <a:bodyPr/>
                    <a:lstStyle/>
                    <a:p>
                      <a:pPr algn="ctr"/>
                      <a:r>
                        <a:rPr lang="it-IT" sz="1400" dirty="0"/>
                        <a:t>14.800</a:t>
                      </a:r>
                    </a:p>
                  </a:txBody>
                  <a:tcPr/>
                </a:tc>
                <a:tc>
                  <a:txBody>
                    <a:bodyPr/>
                    <a:lstStyle/>
                    <a:p>
                      <a:pPr algn="ctr"/>
                      <a:r>
                        <a:rPr lang="it-IT" sz="1400" dirty="0"/>
                        <a:t>12.200</a:t>
                      </a:r>
                    </a:p>
                  </a:txBody>
                  <a:tcPr/>
                </a:tc>
                <a:extLst>
                  <a:ext uri="{0D108BD9-81ED-4DB2-BD59-A6C34878D82A}">
                    <a16:rowId xmlns:a16="http://schemas.microsoft.com/office/drawing/2014/main" val="10005"/>
                  </a:ext>
                </a:extLst>
              </a:tr>
              <a:tr h="485930">
                <a:tc>
                  <a:txBody>
                    <a:bodyPr/>
                    <a:lstStyle/>
                    <a:p>
                      <a:r>
                        <a:rPr lang="it-IT" sz="1400" dirty="0" err="1"/>
                        <a:t>Idorfluorocarburo</a:t>
                      </a:r>
                      <a:endParaRPr lang="it-IT" sz="1400" dirty="0"/>
                    </a:p>
                    <a:p>
                      <a:r>
                        <a:rPr lang="it-IT" sz="1400" dirty="0"/>
                        <a:t>HFC125</a:t>
                      </a:r>
                    </a:p>
                  </a:txBody>
                  <a:tcPr/>
                </a:tc>
                <a:tc>
                  <a:txBody>
                    <a:bodyPr/>
                    <a:lstStyle/>
                    <a:p>
                      <a:pPr algn="ctr"/>
                      <a:r>
                        <a:rPr lang="it-IT" sz="1400" dirty="0"/>
                        <a:t>6350</a:t>
                      </a:r>
                    </a:p>
                  </a:txBody>
                  <a:tcPr/>
                </a:tc>
                <a:tc>
                  <a:txBody>
                    <a:bodyPr/>
                    <a:lstStyle/>
                    <a:p>
                      <a:pPr algn="ctr"/>
                      <a:r>
                        <a:rPr lang="it-IT" sz="1400" dirty="0"/>
                        <a:t>3.500</a:t>
                      </a:r>
                    </a:p>
                  </a:txBody>
                  <a:tcPr/>
                </a:tc>
                <a:tc>
                  <a:txBody>
                    <a:bodyPr/>
                    <a:lstStyle/>
                    <a:p>
                      <a:pPr algn="ctr"/>
                      <a:r>
                        <a:rPr lang="it-IT" sz="1400" dirty="0"/>
                        <a:t>1.100</a:t>
                      </a:r>
                    </a:p>
                  </a:txBody>
                  <a:tcPr/>
                </a:tc>
                <a:extLst>
                  <a:ext uri="{0D108BD9-81ED-4DB2-BD59-A6C34878D82A}">
                    <a16:rowId xmlns:a16="http://schemas.microsoft.com/office/drawing/2014/main" val="10006"/>
                  </a:ext>
                </a:extLst>
              </a:tr>
              <a:tr h="485930">
                <a:tc>
                  <a:txBody>
                    <a:bodyPr/>
                    <a:lstStyle/>
                    <a:p>
                      <a:r>
                        <a:rPr lang="it-IT" sz="1400" dirty="0" err="1"/>
                        <a:t>Perfluorocarburo</a:t>
                      </a:r>
                      <a:r>
                        <a:rPr lang="it-IT" sz="1400" dirty="0"/>
                        <a:t> </a:t>
                      </a:r>
                    </a:p>
                    <a:p>
                      <a:r>
                        <a:rPr lang="it-IT" sz="1400" dirty="0"/>
                        <a:t>PFC 14</a:t>
                      </a:r>
                    </a:p>
                  </a:txBody>
                  <a:tcPr/>
                </a:tc>
                <a:tc>
                  <a:txBody>
                    <a:bodyPr/>
                    <a:lstStyle/>
                    <a:p>
                      <a:pPr algn="ctr"/>
                      <a:r>
                        <a:rPr lang="it-IT" sz="1400" dirty="0"/>
                        <a:t>5.210</a:t>
                      </a:r>
                    </a:p>
                  </a:txBody>
                  <a:tcPr/>
                </a:tc>
                <a:tc>
                  <a:txBody>
                    <a:bodyPr/>
                    <a:lstStyle/>
                    <a:p>
                      <a:pPr algn="ctr"/>
                      <a:r>
                        <a:rPr lang="it-IT" sz="1400" dirty="0"/>
                        <a:t>7.390</a:t>
                      </a:r>
                    </a:p>
                  </a:txBody>
                  <a:tcPr/>
                </a:tc>
                <a:tc>
                  <a:txBody>
                    <a:bodyPr/>
                    <a:lstStyle/>
                    <a:p>
                      <a:pPr algn="ctr"/>
                      <a:r>
                        <a:rPr lang="it-IT" sz="1400" dirty="0"/>
                        <a:t>11.200</a:t>
                      </a:r>
                    </a:p>
                  </a:txBody>
                  <a:tcPr/>
                </a:tc>
                <a:extLst>
                  <a:ext uri="{0D108BD9-81ED-4DB2-BD59-A6C34878D82A}">
                    <a16:rowId xmlns:a16="http://schemas.microsoft.com/office/drawing/2014/main" val="10007"/>
                  </a:ext>
                </a:extLst>
              </a:tr>
              <a:tr h="485930">
                <a:tc>
                  <a:txBody>
                    <a:bodyPr/>
                    <a:lstStyle/>
                    <a:p>
                      <a:r>
                        <a:rPr lang="it-IT" sz="1400" dirty="0" err="1"/>
                        <a:t>Esafluoruro</a:t>
                      </a:r>
                      <a:r>
                        <a:rPr lang="it-IT" sz="1400" dirty="0"/>
                        <a:t> di zolfo SF6</a:t>
                      </a:r>
                    </a:p>
                  </a:txBody>
                  <a:tcPr/>
                </a:tc>
                <a:tc>
                  <a:txBody>
                    <a:bodyPr/>
                    <a:lstStyle/>
                    <a:p>
                      <a:pPr algn="ctr"/>
                      <a:r>
                        <a:rPr lang="it-IT" sz="1400" dirty="0"/>
                        <a:t>16.300’</a:t>
                      </a:r>
                    </a:p>
                  </a:txBody>
                  <a:tcPr/>
                </a:tc>
                <a:tc>
                  <a:txBody>
                    <a:bodyPr/>
                    <a:lstStyle/>
                    <a:p>
                      <a:pPr algn="ctr"/>
                      <a:r>
                        <a:rPr lang="it-IT" sz="1400" dirty="0"/>
                        <a:t>22.800</a:t>
                      </a:r>
                    </a:p>
                  </a:txBody>
                  <a:tcPr/>
                </a:tc>
                <a:tc>
                  <a:txBody>
                    <a:bodyPr/>
                    <a:lstStyle/>
                    <a:p>
                      <a:pPr algn="ctr"/>
                      <a:r>
                        <a:rPr lang="it-IT" sz="1400" dirty="0"/>
                        <a:t>32.600</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123728" y="908720"/>
            <a:ext cx="5494892" cy="3658344"/>
          </a:xfrm>
          <a:prstGeom prst="rect">
            <a:avLst/>
          </a:prstGeom>
          <a:noFill/>
          <a:ln w="9525">
            <a:noFill/>
            <a:miter lim="800000"/>
            <a:headEnd/>
            <a:tailEnd/>
          </a:ln>
        </p:spPr>
      </p:pic>
      <p:sp>
        <p:nvSpPr>
          <p:cNvPr id="7" name="Rettangolo 6"/>
          <p:cNvSpPr/>
          <p:nvPr/>
        </p:nvSpPr>
        <p:spPr>
          <a:xfrm>
            <a:off x="0" y="5085184"/>
            <a:ext cx="9144000" cy="1200329"/>
          </a:xfrm>
          <a:prstGeom prst="rect">
            <a:avLst/>
          </a:prstGeom>
        </p:spPr>
        <p:txBody>
          <a:bodyPr wrap="square">
            <a:spAutoFit/>
          </a:bodyPr>
          <a:lstStyle/>
          <a:p>
            <a:r>
              <a:rPr lang="it-IT" dirty="0"/>
              <a:t>L’iniziativa </a:t>
            </a:r>
            <a:r>
              <a:rPr lang="it-IT" dirty="0" err="1"/>
              <a:t>Carbon</a:t>
            </a:r>
            <a:r>
              <a:rPr lang="it-IT" dirty="0"/>
              <a:t> </a:t>
            </a:r>
            <a:r>
              <a:rPr lang="it-IT" dirty="0" err="1"/>
              <a:t>Farming</a:t>
            </a:r>
            <a:r>
              <a:rPr lang="it-IT" dirty="0"/>
              <a:t> e la nascita di schemi di certificazione della rimozione della CO2 da parte degli agricoltori sono attese prima della fine dell’anno e dovrebbero creare nuovi modelli di business, premiando gli agricoltori e i silvicoltori che adottano pratiche più rispettose del clima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548680"/>
            <a:ext cx="8424936" cy="7817525"/>
          </a:xfrm>
          <a:prstGeom prst="rect">
            <a:avLst/>
          </a:prstGeom>
          <a:noFill/>
        </p:spPr>
        <p:txBody>
          <a:bodyPr wrap="square" rtlCol="0">
            <a:spAutoFit/>
          </a:bodyPr>
          <a:lstStyle/>
          <a:p>
            <a:endParaRPr lang="it-IT" sz="2300" dirty="0"/>
          </a:p>
          <a:p>
            <a:r>
              <a:rPr lang="it-IT" sz="2300" dirty="0"/>
              <a:t>PAC  2023 -2027 (40% della PAC  per  </a:t>
            </a:r>
            <a:r>
              <a:rPr lang="it-IT" sz="2300" dirty="0" err="1"/>
              <a:t>obietivi</a:t>
            </a:r>
            <a:r>
              <a:rPr lang="it-IT" sz="2300" dirty="0"/>
              <a:t> ambientali e clima)</a:t>
            </a:r>
          </a:p>
          <a:p>
            <a:endParaRPr lang="it-IT" sz="2300" dirty="0"/>
          </a:p>
          <a:p>
            <a:r>
              <a:rPr lang="it-IT" sz="2300" dirty="0"/>
              <a:t>Il </a:t>
            </a:r>
            <a:r>
              <a:rPr lang="it-IT" sz="2300" dirty="0" err="1"/>
              <a:t>Greening</a:t>
            </a:r>
            <a:r>
              <a:rPr lang="it-IT" sz="2300" dirty="0"/>
              <a:t> passerà nella condizionalità                </a:t>
            </a:r>
            <a:r>
              <a:rPr lang="it-IT" sz="2300" b="1" dirty="0" err="1">
                <a:solidFill>
                  <a:srgbClr val="FF0000"/>
                </a:solidFill>
              </a:rPr>
              <a:t>condizionalità</a:t>
            </a:r>
            <a:r>
              <a:rPr lang="it-IT" sz="2300" b="1" dirty="0">
                <a:solidFill>
                  <a:srgbClr val="FF0000"/>
                </a:solidFill>
              </a:rPr>
              <a:t> rafforzata </a:t>
            </a:r>
            <a:r>
              <a:rPr lang="it-IT" sz="2300" dirty="0"/>
              <a:t>= attuale  condizionalità + </a:t>
            </a:r>
            <a:r>
              <a:rPr lang="it-IT" sz="2300" dirty="0" err="1"/>
              <a:t>greening</a:t>
            </a:r>
            <a:r>
              <a:rPr lang="it-IT" sz="2300" dirty="0"/>
              <a:t> (BCAA7 prevederà la rotazione delle colture e  non solo la diversificazione BCAA8)</a:t>
            </a:r>
          </a:p>
          <a:p>
            <a:endParaRPr lang="it-IT" sz="2300" dirty="0"/>
          </a:p>
          <a:p>
            <a:r>
              <a:rPr lang="it-IT" sz="2300" b="1" dirty="0" err="1">
                <a:solidFill>
                  <a:srgbClr val="FF0000"/>
                </a:solidFill>
              </a:rPr>
              <a:t>Ecoschemi</a:t>
            </a:r>
            <a:r>
              <a:rPr lang="it-IT" sz="2300" dirty="0">
                <a:solidFill>
                  <a:srgbClr val="FF0000"/>
                </a:solidFill>
              </a:rPr>
              <a:t> </a:t>
            </a:r>
            <a:r>
              <a:rPr lang="it-IT" sz="2300" dirty="0"/>
              <a:t>volontari  nell’ambito del primo pilastro  della PAC peseranno per il 25%, ed andranno  a costituire  i Piani Strategici Nazionali </a:t>
            </a:r>
          </a:p>
          <a:p>
            <a:endParaRPr lang="it-IT" sz="2300" dirty="0"/>
          </a:p>
          <a:p>
            <a:pPr>
              <a:buFont typeface="Wingdings" pitchFamily="2" charset="2"/>
              <a:buChar char="ü"/>
            </a:pPr>
            <a:r>
              <a:rPr lang="it-IT" dirty="0"/>
              <a:t>riduzione dei farmaci in zootecnia</a:t>
            </a:r>
          </a:p>
          <a:p>
            <a:pPr>
              <a:buFont typeface="Wingdings" pitchFamily="2" charset="2"/>
              <a:buChar char="ü"/>
            </a:pPr>
            <a:r>
              <a:rPr lang="it-IT" dirty="0"/>
              <a:t>Incentivi per  l’agricoltura  biologica</a:t>
            </a:r>
          </a:p>
          <a:p>
            <a:pPr>
              <a:buFont typeface="Wingdings" pitchFamily="2" charset="2"/>
              <a:buChar char="ü"/>
            </a:pPr>
            <a:r>
              <a:rPr lang="it-IT" dirty="0"/>
              <a:t>Incentivi per  la produzione  integrata</a:t>
            </a:r>
          </a:p>
          <a:p>
            <a:pPr>
              <a:buFont typeface="Wingdings" pitchFamily="2" charset="2"/>
              <a:buChar char="ü"/>
            </a:pPr>
            <a:r>
              <a:rPr lang="it-IT" dirty="0"/>
              <a:t>Premi per l’</a:t>
            </a:r>
            <a:r>
              <a:rPr lang="it-IT" dirty="0" err="1"/>
              <a:t>inerbimento</a:t>
            </a:r>
            <a:r>
              <a:rPr lang="it-IT" dirty="0"/>
              <a:t> delle colture  permanenti </a:t>
            </a:r>
          </a:p>
          <a:p>
            <a:pPr>
              <a:buFont typeface="Wingdings" pitchFamily="2" charset="2"/>
              <a:buChar char="ü"/>
            </a:pPr>
            <a:r>
              <a:rPr lang="it-IT" dirty="0"/>
              <a:t>Premi per  la gestione sostenibili dei pascoli e dei prati permanenti</a:t>
            </a:r>
          </a:p>
          <a:p>
            <a:pPr>
              <a:buFont typeface="Wingdings" pitchFamily="2" charset="2"/>
              <a:buChar char="ü"/>
            </a:pPr>
            <a:r>
              <a:rPr lang="it-IT" dirty="0"/>
              <a:t>Premi per  l’avvicendamento colturale</a:t>
            </a:r>
          </a:p>
          <a:p>
            <a:pPr>
              <a:buFont typeface="Wingdings" pitchFamily="2" charset="2"/>
              <a:buChar char="ü"/>
            </a:pPr>
            <a:r>
              <a:rPr lang="it-IT" dirty="0"/>
              <a:t>Premi per  la copertura  vegetale ai fini della biodiversità e per la tutela dei pronubi  </a:t>
            </a:r>
          </a:p>
          <a:p>
            <a:pPr>
              <a:buFont typeface="Wingdings" pitchFamily="2" charset="2"/>
              <a:buChar char="ü"/>
            </a:pPr>
            <a:endParaRPr lang="it-IT" dirty="0"/>
          </a:p>
          <a:p>
            <a:pPr>
              <a:buFont typeface="Wingdings" pitchFamily="2" charset="2"/>
              <a:buChar char="ü"/>
            </a:pPr>
            <a:endParaRPr lang="it-IT" dirty="0"/>
          </a:p>
          <a:p>
            <a:r>
              <a:rPr lang="it-IT" sz="2300" dirty="0"/>
              <a:t>  </a:t>
            </a:r>
          </a:p>
          <a:p>
            <a:pPr>
              <a:buFont typeface="Wingdings" pitchFamily="2" charset="2"/>
              <a:buChar char="Ø"/>
            </a:pPr>
            <a:endParaRPr lang="it-IT" sz="2300" dirty="0"/>
          </a:p>
          <a:p>
            <a:endParaRPr lang="it-IT" sz="2300" dirty="0"/>
          </a:p>
        </p:txBody>
      </p:sp>
      <p:sp>
        <p:nvSpPr>
          <p:cNvPr id="5" name="Freccia a destra 4"/>
          <p:cNvSpPr/>
          <p:nvPr/>
        </p:nvSpPr>
        <p:spPr>
          <a:xfrm>
            <a:off x="5652120" y="1700808"/>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35696" y="5876000"/>
            <a:ext cx="2942878" cy="722721"/>
          </a:xfrm>
          <a:prstGeom prst="rect">
            <a:avLst/>
          </a:prstGeom>
          <a:noFill/>
          <a:ln w="9525">
            <a:noFill/>
            <a:miter lim="800000"/>
            <a:headEnd/>
            <a:tailEnd/>
          </a:ln>
        </p:spPr>
      </p:pic>
      <p:pic>
        <p:nvPicPr>
          <p:cNvPr id="6" name="Immagine 5"/>
          <p:cNvPicPr/>
          <p:nvPr/>
        </p:nvPicPr>
        <p:blipFill>
          <a:blip r:embed="rId3" cstate="print"/>
          <a:srcRect/>
          <a:stretch>
            <a:fillRect/>
          </a:stretch>
        </p:blipFill>
        <p:spPr bwMode="auto">
          <a:xfrm>
            <a:off x="5436096" y="5805264"/>
            <a:ext cx="720080" cy="764704"/>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2786063" y="1643063"/>
            <a:ext cx="3571875" cy="35718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339752" y="548680"/>
            <a:ext cx="4716016" cy="3295703"/>
          </a:xfrm>
          <a:prstGeom prst="rect">
            <a:avLst/>
          </a:prstGeom>
          <a:noFill/>
          <a:ln w="9525">
            <a:noFill/>
            <a:miter lim="800000"/>
            <a:headEnd/>
            <a:tailEnd/>
          </a:ln>
        </p:spPr>
      </p:pic>
      <p:sp>
        <p:nvSpPr>
          <p:cNvPr id="5" name="CasellaDiTesto 4"/>
          <p:cNvSpPr txBox="1"/>
          <p:nvPr/>
        </p:nvSpPr>
        <p:spPr>
          <a:xfrm>
            <a:off x="0" y="4581128"/>
            <a:ext cx="9144000" cy="2400657"/>
          </a:xfrm>
          <a:prstGeom prst="rect">
            <a:avLst/>
          </a:prstGeom>
          <a:noFill/>
        </p:spPr>
        <p:txBody>
          <a:bodyPr wrap="square" rtlCol="0">
            <a:spAutoFit/>
          </a:bodyPr>
          <a:lstStyle/>
          <a:p>
            <a:pPr algn="ctr"/>
            <a:r>
              <a:rPr lang="it-IT" sz="2200" dirty="0"/>
              <a:t>Si prevede un aumento della  temperatura media fra 1,1 e 6,4 °C;  la temperatura media della superficie terrestre potrebbe aumentare di 4°C entro la fine del 2100 rispetto ai livelli preindustriali</a:t>
            </a:r>
          </a:p>
          <a:p>
            <a:pPr algn="ctr"/>
            <a:r>
              <a:rPr lang="it-IT" sz="2200" dirty="0"/>
              <a:t>L’imperativo è  mantenere  il </a:t>
            </a:r>
            <a:r>
              <a:rPr lang="it-IT" sz="2200" dirty="0" err="1"/>
              <a:t>r.c.</a:t>
            </a:r>
            <a:r>
              <a:rPr lang="it-IT" sz="2200" dirty="0"/>
              <a:t> al di sotto di 1,5°C di incremento </a:t>
            </a:r>
          </a:p>
          <a:p>
            <a:pPr algn="ctr"/>
            <a:r>
              <a:rPr lang="it-IT" sz="2200" dirty="0"/>
              <a:t>Obiettivo il dimezzamento delle emissioni entro il 2030 e la neutralità climatica entro il 2050  </a:t>
            </a:r>
          </a:p>
          <a:p>
            <a:endParaRPr lang="it-IT" dirty="0">
              <a:solidFill>
                <a:schemeClr val="bg1"/>
              </a:solidFill>
            </a:endParaRPr>
          </a:p>
        </p:txBody>
      </p:sp>
      <p:pic>
        <p:nvPicPr>
          <p:cNvPr id="4099" name="Picture 3"/>
          <p:cNvPicPr>
            <a:picLocks noChangeAspect="1" noChangeArrowheads="1"/>
          </p:cNvPicPr>
          <p:nvPr/>
        </p:nvPicPr>
        <p:blipFill>
          <a:blip r:embed="rId3" cstate="print"/>
          <a:srcRect/>
          <a:stretch>
            <a:fillRect/>
          </a:stretch>
        </p:blipFill>
        <p:spPr bwMode="auto">
          <a:xfrm>
            <a:off x="4139952" y="3284984"/>
            <a:ext cx="1238250" cy="1238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27584" y="692697"/>
            <a:ext cx="8316416" cy="6001643"/>
          </a:xfrm>
          <a:prstGeom prst="rect">
            <a:avLst/>
          </a:prstGeom>
          <a:noFill/>
        </p:spPr>
        <p:txBody>
          <a:bodyPr wrap="square" rtlCol="0">
            <a:spAutoFit/>
          </a:bodyPr>
          <a:lstStyle/>
          <a:p>
            <a:r>
              <a:rPr lang="it-IT" sz="2200" dirty="0"/>
              <a:t>Si prevede che in assenza di adeguate politiche di riduzione , durante  il secolo in corso, la temperatura  globale  media possa aumentare fra 1,1 e  6,4°C  </a:t>
            </a:r>
          </a:p>
          <a:p>
            <a:endParaRPr lang="it-IT" dirty="0"/>
          </a:p>
          <a:p>
            <a:r>
              <a:rPr lang="it-IT" dirty="0"/>
              <a:t>Conseguenze  possibili:</a:t>
            </a:r>
          </a:p>
          <a:p>
            <a:endParaRPr lang="it-IT" dirty="0"/>
          </a:p>
          <a:p>
            <a:pPr>
              <a:buFont typeface="Wingdings" pitchFamily="2" charset="2"/>
              <a:buChar char="ü"/>
            </a:pPr>
            <a:r>
              <a:rPr lang="it-IT" dirty="0"/>
              <a:t> </a:t>
            </a:r>
            <a:r>
              <a:rPr lang="it-IT" sz="1900" b="1" dirty="0"/>
              <a:t>Inondazioni</a:t>
            </a:r>
          </a:p>
          <a:p>
            <a:pPr>
              <a:buFont typeface="Wingdings" pitchFamily="2" charset="2"/>
              <a:buChar char="ü"/>
            </a:pPr>
            <a:r>
              <a:rPr lang="it-IT" sz="1900" b="1" dirty="0"/>
              <a:t>Siccità</a:t>
            </a:r>
          </a:p>
          <a:p>
            <a:pPr>
              <a:buFont typeface="Wingdings" pitchFamily="2" charset="2"/>
              <a:buChar char="ü"/>
            </a:pPr>
            <a:r>
              <a:rPr lang="it-IT" sz="1900" b="1" dirty="0"/>
              <a:t>Piogge intense</a:t>
            </a:r>
          </a:p>
          <a:p>
            <a:pPr>
              <a:buFont typeface="Wingdings" pitchFamily="2" charset="2"/>
              <a:buChar char="ü"/>
            </a:pPr>
            <a:r>
              <a:rPr lang="it-IT" sz="1900" b="1" dirty="0"/>
              <a:t>Ondate di calore</a:t>
            </a:r>
          </a:p>
          <a:p>
            <a:pPr>
              <a:buFont typeface="Wingdings" pitchFamily="2" charset="2"/>
              <a:buChar char="ü"/>
            </a:pPr>
            <a:r>
              <a:rPr lang="it-IT" sz="1900" b="1" dirty="0"/>
              <a:t>Incendi boschivi</a:t>
            </a:r>
          </a:p>
          <a:p>
            <a:pPr>
              <a:buFont typeface="Wingdings" pitchFamily="2" charset="2"/>
              <a:buChar char="ü"/>
            </a:pPr>
            <a:r>
              <a:rPr lang="it-IT" sz="1900" b="1" dirty="0"/>
              <a:t>Scarsità di risorse idriche </a:t>
            </a:r>
          </a:p>
          <a:p>
            <a:pPr>
              <a:buFont typeface="Wingdings" pitchFamily="2" charset="2"/>
              <a:buChar char="ü"/>
            </a:pPr>
            <a:r>
              <a:rPr lang="it-IT" sz="1900" b="1" dirty="0"/>
              <a:t>Scomparsa dei ghiacciai </a:t>
            </a:r>
          </a:p>
          <a:p>
            <a:pPr>
              <a:buFont typeface="Wingdings" pitchFamily="2" charset="2"/>
              <a:buChar char="ü"/>
            </a:pPr>
            <a:r>
              <a:rPr lang="it-IT" sz="1900" b="1" dirty="0"/>
              <a:t>Innalzamento del livello del mare</a:t>
            </a:r>
          </a:p>
          <a:p>
            <a:pPr>
              <a:buFont typeface="Wingdings" pitchFamily="2" charset="2"/>
              <a:buChar char="ü"/>
            </a:pPr>
            <a:r>
              <a:rPr lang="it-IT" sz="1900" b="1" dirty="0"/>
              <a:t>Mutamenti della flora e della fauna</a:t>
            </a:r>
          </a:p>
          <a:p>
            <a:pPr>
              <a:buFont typeface="Wingdings" pitchFamily="2" charset="2"/>
              <a:buChar char="ü"/>
            </a:pPr>
            <a:r>
              <a:rPr lang="it-IT" sz="1900" b="1" dirty="0"/>
              <a:t>Aumento delle  malattie delle piante</a:t>
            </a:r>
          </a:p>
          <a:p>
            <a:pPr>
              <a:buFont typeface="Wingdings" pitchFamily="2" charset="2"/>
              <a:buChar char="ü"/>
            </a:pPr>
            <a:r>
              <a:rPr lang="it-IT" sz="1900" b="1" dirty="0"/>
              <a:t>Carestie</a:t>
            </a:r>
          </a:p>
          <a:p>
            <a:pPr>
              <a:buFont typeface="Wingdings" pitchFamily="2" charset="2"/>
              <a:buChar char="ü"/>
            </a:pPr>
            <a:r>
              <a:rPr lang="it-IT" sz="1900" b="1" dirty="0"/>
              <a:t> Flussi migratori</a:t>
            </a:r>
          </a:p>
          <a:p>
            <a:pPr>
              <a:buFont typeface="Wingdings" pitchFamily="2" charset="2"/>
              <a:buChar char="ü"/>
            </a:pPr>
            <a:endParaRPr lang="it-IT" dirty="0"/>
          </a:p>
          <a:p>
            <a:pPr>
              <a:buFont typeface="Wingdings" pitchFamily="2" charset="2"/>
              <a:buChar char="ü"/>
            </a:pPr>
            <a:endParaRPr lang="it-IT" dirty="0"/>
          </a:p>
        </p:txBody>
      </p:sp>
      <p:sp>
        <p:nvSpPr>
          <p:cNvPr id="5" name="CasellaDiTesto 4"/>
          <p:cNvSpPr txBox="1"/>
          <p:nvPr/>
        </p:nvSpPr>
        <p:spPr>
          <a:xfrm>
            <a:off x="5796136" y="1988840"/>
            <a:ext cx="2952328" cy="923330"/>
          </a:xfrm>
          <a:prstGeom prst="rect">
            <a:avLst/>
          </a:prstGeom>
          <a:noFill/>
        </p:spPr>
        <p:txBody>
          <a:bodyPr wrap="square" rtlCol="0">
            <a:spAutoFit/>
          </a:bodyPr>
          <a:lstStyle/>
          <a:p>
            <a:pPr algn="ctr"/>
            <a:r>
              <a:rPr lang="it-IT" dirty="0"/>
              <a:t>Migrazione  altitudinale e  longitudinale  di specie  vegetali e animali</a:t>
            </a:r>
          </a:p>
        </p:txBody>
      </p:sp>
      <p:pic>
        <p:nvPicPr>
          <p:cNvPr id="7" name="Picture 3"/>
          <p:cNvPicPr>
            <a:picLocks noChangeAspect="1" noChangeArrowheads="1"/>
          </p:cNvPicPr>
          <p:nvPr/>
        </p:nvPicPr>
        <p:blipFill>
          <a:blip r:embed="rId2" cstate="print"/>
          <a:srcRect/>
          <a:stretch>
            <a:fillRect/>
          </a:stretch>
        </p:blipFill>
        <p:spPr bwMode="auto">
          <a:xfrm>
            <a:off x="5292080" y="3356992"/>
            <a:ext cx="3570434" cy="266666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1475656" y="2590800"/>
            <a:ext cx="6219825" cy="4267200"/>
          </a:xfrm>
          <a:prstGeom prst="rect">
            <a:avLst/>
          </a:prstGeom>
          <a:noFill/>
          <a:ln w="9525" algn="ctr">
            <a:noFill/>
            <a:miter lim="800000"/>
            <a:headEnd/>
            <a:tailEnd/>
          </a:ln>
        </p:spPr>
      </p:pic>
      <p:sp>
        <p:nvSpPr>
          <p:cNvPr id="9" name="Rettangolo 8"/>
          <p:cNvSpPr/>
          <p:nvPr/>
        </p:nvSpPr>
        <p:spPr>
          <a:xfrm>
            <a:off x="611560" y="908720"/>
            <a:ext cx="6246440" cy="1477328"/>
          </a:xfrm>
          <a:prstGeom prst="rect">
            <a:avLst/>
          </a:prstGeom>
        </p:spPr>
        <p:txBody>
          <a:bodyPr wrap="square">
            <a:spAutoFit/>
          </a:bodyPr>
          <a:lstStyle/>
          <a:p>
            <a:r>
              <a:rPr lang="it-IT" b="1" dirty="0"/>
              <a:t>ciclo oceanico E = P + QT      505.000 = 458.000 + 47.000 </a:t>
            </a:r>
          </a:p>
          <a:p>
            <a:r>
              <a:rPr lang="it-IT" b="1" dirty="0"/>
              <a:t>E = 505.000 km</a:t>
            </a:r>
            <a:r>
              <a:rPr lang="it-IT" b="1" baseline="30000" dirty="0"/>
              <a:t>3</a:t>
            </a:r>
            <a:r>
              <a:rPr lang="it-IT" b="1" dirty="0"/>
              <a:t>/anno P = 458.000 km</a:t>
            </a:r>
            <a:r>
              <a:rPr lang="it-IT" b="1" baseline="30000" dirty="0"/>
              <a:t>3</a:t>
            </a:r>
            <a:r>
              <a:rPr lang="it-IT" b="1" dirty="0"/>
              <a:t>/anno  </a:t>
            </a:r>
          </a:p>
          <a:p>
            <a:r>
              <a:rPr lang="it-IT" b="1" dirty="0"/>
              <a:t>QT = QS + QW </a:t>
            </a:r>
          </a:p>
          <a:p>
            <a:r>
              <a:rPr lang="it-IT" b="1" dirty="0"/>
              <a:t>QT = deflusso totale QS = deflusso superficiale QW = deflusso  sotterraneo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2133600" y="2895600"/>
            <a:ext cx="4953000" cy="3398838"/>
          </a:xfrm>
          <a:prstGeom prst="rect">
            <a:avLst/>
          </a:prstGeom>
          <a:noFill/>
          <a:ln w="9525" algn="ctr">
            <a:noFill/>
            <a:miter lim="800000"/>
            <a:headEnd/>
            <a:tailEnd/>
          </a:ln>
        </p:spPr>
      </p:pic>
      <p:sp>
        <p:nvSpPr>
          <p:cNvPr id="6" name="CasellaDiTesto 11"/>
          <p:cNvSpPr txBox="1">
            <a:spLocks noChangeArrowheads="1"/>
          </p:cNvSpPr>
          <p:nvPr/>
        </p:nvSpPr>
        <p:spPr bwMode="auto">
          <a:xfrm>
            <a:off x="0" y="1066800"/>
            <a:ext cx="9144000" cy="2124075"/>
          </a:xfrm>
          <a:prstGeom prst="rect">
            <a:avLst/>
          </a:prstGeom>
          <a:noFill/>
          <a:ln w="9525">
            <a:noFill/>
            <a:miter lim="800000"/>
            <a:headEnd/>
            <a:tailEnd/>
          </a:ln>
        </p:spPr>
        <p:txBody>
          <a:bodyPr>
            <a:spAutoFit/>
          </a:bodyPr>
          <a:lstStyle/>
          <a:p>
            <a:r>
              <a:rPr lang="it-IT" sz="2200" b="1" dirty="0"/>
              <a:t>ciclo continentale P = ET + QS + QW    P = ET + QT</a:t>
            </a:r>
          </a:p>
          <a:p>
            <a:r>
              <a:rPr lang="it-IT" sz="2200" b="1" dirty="0"/>
              <a:t>119.000 = 72.000 + 47.000</a:t>
            </a:r>
          </a:p>
          <a:p>
            <a:endParaRPr lang="it-IT" sz="2200" b="1" dirty="0"/>
          </a:p>
          <a:p>
            <a:pPr algn="ctr"/>
            <a:endParaRPr lang="it-IT" sz="2200" dirty="0"/>
          </a:p>
          <a:p>
            <a:pPr algn="ctr"/>
            <a:endParaRPr lang="it-IT" sz="2200" dirty="0"/>
          </a:p>
          <a:p>
            <a:pPr algn="ctr"/>
            <a:r>
              <a:rPr lang="it-IT" sz="22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11560" y="1052736"/>
            <a:ext cx="7857574" cy="554294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1224</TotalTime>
  <Words>1911</Words>
  <Application>Microsoft Office PowerPoint</Application>
  <PresentationFormat>Presentazione su schermo (4:3)</PresentationFormat>
  <Paragraphs>364</Paragraphs>
  <Slides>42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42</vt:i4>
      </vt:variant>
    </vt:vector>
  </HeadingPairs>
  <TitlesOfParts>
    <vt:vector size="47" baseType="lpstr">
      <vt:lpstr>Calibri</vt:lpstr>
      <vt:lpstr>Constantia</vt:lpstr>
      <vt:lpstr>Wingdings</vt:lpstr>
      <vt:lpstr>Wingdings 2</vt:lpstr>
      <vt:lpstr>Equinozio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qsecofr</dc:creator>
  <cp:lastModifiedBy>utente</cp:lastModifiedBy>
  <cp:revision>124</cp:revision>
  <dcterms:created xsi:type="dcterms:W3CDTF">2021-11-04T08:22:55Z</dcterms:created>
  <dcterms:modified xsi:type="dcterms:W3CDTF">2021-11-12T19:43:06Z</dcterms:modified>
</cp:coreProperties>
</file>