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  <p:sldMasterId id="2147483699" r:id="rId5"/>
    <p:sldMasterId id="2147483711" r:id="rId6"/>
    <p:sldMasterId id="2147483725" r:id="rId7"/>
    <p:sldMasterId id="2147483761" r:id="rId8"/>
    <p:sldMasterId id="2147483773" r:id="rId9"/>
    <p:sldMasterId id="2147483787" r:id="rId10"/>
    <p:sldMasterId id="2147483801" r:id="rId11"/>
    <p:sldMasterId id="2147483815" r:id="rId12"/>
  </p:sldMasterIdLst>
  <p:notesMasterIdLst>
    <p:notesMasterId r:id="rId50"/>
  </p:notesMasterIdLst>
  <p:sldIdLst>
    <p:sldId id="256" r:id="rId13"/>
    <p:sldId id="264" r:id="rId14"/>
    <p:sldId id="310" r:id="rId15"/>
    <p:sldId id="311" r:id="rId16"/>
    <p:sldId id="328" r:id="rId17"/>
    <p:sldId id="324" r:id="rId18"/>
    <p:sldId id="308" r:id="rId19"/>
    <p:sldId id="309" r:id="rId20"/>
    <p:sldId id="330" r:id="rId21"/>
    <p:sldId id="257" r:id="rId22"/>
    <p:sldId id="307" r:id="rId23"/>
    <p:sldId id="332" r:id="rId24"/>
    <p:sldId id="315" r:id="rId25"/>
    <p:sldId id="320" r:id="rId26"/>
    <p:sldId id="316" r:id="rId27"/>
    <p:sldId id="325" r:id="rId28"/>
    <p:sldId id="327" r:id="rId29"/>
    <p:sldId id="268" r:id="rId30"/>
    <p:sldId id="258" r:id="rId31"/>
    <p:sldId id="293" r:id="rId32"/>
    <p:sldId id="295" r:id="rId33"/>
    <p:sldId id="299" r:id="rId34"/>
    <p:sldId id="304" r:id="rId35"/>
    <p:sldId id="296" r:id="rId36"/>
    <p:sldId id="292" r:id="rId37"/>
    <p:sldId id="287" r:id="rId38"/>
    <p:sldId id="337" r:id="rId39"/>
    <p:sldId id="266" r:id="rId40"/>
    <p:sldId id="331" r:id="rId41"/>
    <p:sldId id="314" r:id="rId42"/>
    <p:sldId id="333" r:id="rId43"/>
    <p:sldId id="334" r:id="rId44"/>
    <p:sldId id="335" r:id="rId45"/>
    <p:sldId id="336" r:id="rId46"/>
    <p:sldId id="259" r:id="rId47"/>
    <p:sldId id="329" r:id="rId48"/>
    <p:sldId id="279" r:id="rId4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356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E3-4E40-8326-ED7BB2BB97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E3-4E40-8326-ED7BB2BB97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8E3-4E40-8326-ED7BB2BB979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8E3-4E40-8326-ED7BB2BB979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8E3-4E40-8326-ED7BB2BB979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8E3-4E40-8326-ED7BB2BB979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8E3-4E40-8326-ED7BB2BB979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8E3-4E40-8326-ED7BB2BB979B}"/>
              </c:ext>
            </c:extLst>
          </c:dPt>
          <c:cat>
            <c:strRef>
              <c:f>Foglio1!$A$1:$H$1</c:f>
              <c:strCache>
                <c:ptCount val="8"/>
                <c:pt idx="0">
                  <c:v>campi</c:v>
                </c:pt>
                <c:pt idx="1">
                  <c:v>prati </c:v>
                </c:pt>
                <c:pt idx="2">
                  <c:v>castagneti</c:v>
                </c:pt>
                <c:pt idx="3">
                  <c:v>alteni</c:v>
                </c:pt>
                <c:pt idx="4">
                  <c:v>boschi</c:v>
                </c:pt>
                <c:pt idx="5">
                  <c:v>pascoli</c:v>
                </c:pt>
                <c:pt idx="6">
                  <c:v>case, aire</c:v>
                </c:pt>
                <c:pt idx="7">
                  <c:v>rocche</c:v>
                </c:pt>
              </c:strCache>
            </c:strRef>
          </c:cat>
          <c:val>
            <c:numRef>
              <c:f>Foglio1!$A$2:$H$2</c:f>
              <c:numCache>
                <c:formatCode>General</c:formatCode>
                <c:ptCount val="8"/>
                <c:pt idx="0">
                  <c:v>2958</c:v>
                </c:pt>
                <c:pt idx="1">
                  <c:v>377</c:v>
                </c:pt>
                <c:pt idx="2">
                  <c:v>550</c:v>
                </c:pt>
                <c:pt idx="3">
                  <c:v>132</c:v>
                </c:pt>
                <c:pt idx="4">
                  <c:v>181</c:v>
                </c:pt>
                <c:pt idx="5">
                  <c:v>202</c:v>
                </c:pt>
                <c:pt idx="6">
                  <c:v>46</c:v>
                </c:pt>
                <c:pt idx="7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8E3-4E40-8326-ED7BB2BB9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2A57D-7F80-48DD-BC4A-A1BBD6BF0A82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ACB59-BF6E-4977-BE99-7BC387E45D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6755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101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71012" name="Segnaposto numero diapositiva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0D8282-B3F9-4D86-A945-AAABF09D6D2E}" type="slidenum">
              <a:rPr lang="it-IT" altLang="it-IT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828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AC35766-F580-416C-8211-A77F0F77AEFF}" type="slidenum">
              <a:rPr lang="it-IT" altLang="it-IT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3384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8225-A549-4C29-85DD-4A477D437DB5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0A06-AA39-42F0-AB72-1506F0286E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2166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8225-A549-4C29-85DD-4A477D437DB5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0A06-AA39-42F0-AB72-1506F0286E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76844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D615A7-001E-44F1-B112-3E2ACDD6D43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53352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634C8F-4079-42F7-B962-E188D04EC7F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67512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C0ECB-A34E-4843-A6C6-682BA283BB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06826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B1061-D159-4823-AB66-5775CDA9FDA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385357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B56DF6-BC1A-49CC-A2EA-8CE74A4DD55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64184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FB5F1-DB6A-4359-9A74-D435180F7D2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864997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7013" cy="218598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6613" y="3938588"/>
            <a:ext cx="4038600" cy="218598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08F16C-D75A-4F19-B82D-9C7EE977945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18467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CC6472-203B-426F-96C7-7D067E53D3E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80586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1338B1-A71E-461F-8298-F8B3F223EEA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422763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A03AE-A193-477C-A72C-5192993F74B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993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8225-A549-4C29-85DD-4A477D437DB5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0A06-AA39-42F0-AB72-1506F0286E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412957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AE769-28CD-48AD-950E-257D8815726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417022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D6AAE4-C8CB-42E9-B670-1A959FF8E54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591489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1ACDD-C484-41CF-814A-FDB5172553C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23145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E1E17B-5DEC-4A74-BF53-8670565C821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378649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5C706D-22C2-4FC0-A4EE-C055D093D7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61407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E3D292-3151-49A6-BAA7-A8BE457EDBF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411544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A4A69C-D93E-460D-80F6-C193DBED9FC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63107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EAB2BD-90FA-4858-A0D9-24069D97EE9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606085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1ADDF-CA35-40FC-9F16-9A3C3AF97BD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1040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7013" cy="218598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6613" y="3938588"/>
            <a:ext cx="4038600" cy="218598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F2B10-EDE3-4305-B348-4049C651957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6077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7F6B649C-407A-4760-A930-150456AAFB4C}" type="datetimeFigureOut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20FE34CB-D886-453A-8521-87977E7242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8422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5712F9-0C7A-4899-AFF2-D86C16E4546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99214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C8F6E2-8C0D-4202-9577-1973FCB52A0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8599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E0872C-82A5-40D6-9D46-AD507C19313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48211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DBD643-07A2-4EB5-888C-3A84B7468C4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32084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C5187-128B-4578-BD63-DE8B2A2378F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781743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59E05-1D00-46ED-81B8-F09152AA74A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71946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6AF192-A783-496C-9BEE-594B1354B7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923453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C1C566-FB37-442C-A735-EE96FB0CD38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527215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F7D533-12BE-4EA3-8B6E-E3D8383E405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9978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BF5DFB-8B4D-400E-AB87-B60F8D02F7E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0622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E807439A-5F9A-4EAD-BC3F-44A5F60D732B}" type="datetimeFigureOut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EBA985F0-95DB-45B6-8886-FDAB92C171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450820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27DFB3-4780-467C-B2B4-8410F78851A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129440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F73C2D-BF78-4705-97C0-5AC90B7A0D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807980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7013" cy="218598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6613" y="3938588"/>
            <a:ext cx="4038600" cy="218598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97C91-1EB3-4723-968C-AE5242B7B9A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4423117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347B-A4BB-46CD-91DC-B2BA8C12C0E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27FB0-9B43-485B-AD85-5DEFD4D0FE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6174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347B-A4BB-46CD-91DC-B2BA8C12C0E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27FB0-9B43-485B-AD85-5DEFD4D0FE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7117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347B-A4BB-46CD-91DC-B2BA8C12C0E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27FB0-9B43-485B-AD85-5DEFD4D0FE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739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347B-A4BB-46CD-91DC-B2BA8C12C0E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27FB0-9B43-485B-AD85-5DEFD4D0FE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1157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347B-A4BB-46CD-91DC-B2BA8C12C0E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27FB0-9B43-485B-AD85-5DEFD4D0FE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3657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347B-A4BB-46CD-91DC-B2BA8C12C0E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27FB0-9B43-485B-AD85-5DEFD4D0FE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4050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347B-A4BB-46CD-91DC-B2BA8C12C0E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27FB0-9B43-485B-AD85-5DEFD4D0FE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2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10C79A8A-BE56-496B-A5DC-015FB7A179B6}" type="datetimeFigureOut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D5A21499-50BF-412A-85DF-BBCF1FF6ED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72363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347B-A4BB-46CD-91DC-B2BA8C12C0E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27FB0-9B43-485B-AD85-5DEFD4D0FE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1328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347B-A4BB-46CD-91DC-B2BA8C12C0E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27FB0-9B43-485B-AD85-5DEFD4D0FE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28342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347B-A4BB-46CD-91DC-B2BA8C12C0E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27FB0-9B43-485B-AD85-5DEFD4D0FE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473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347B-A4BB-46CD-91DC-B2BA8C12C0E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27FB0-9B43-485B-AD85-5DEFD4D0FE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68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83641276-5463-4E75-96A5-03CBFACDC7D7}" type="datetimeFigureOut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ADEE4AF3-4452-486D-B868-28674FDE11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3668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763F8773-D4D9-45D8-8831-C19E99469237}" type="datetimeFigureOut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8C52B6FA-CC84-476C-A03D-E0EA01508D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1211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ED521F96-16E5-4F15-97B3-8B1B8CD24F23}" type="datetimeFigureOut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A1A27860-1075-407E-93C4-EBF7E8D1BF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5193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5568303D-0BD6-4879-A7D6-9AE1C40E4069}" type="datetimeFigureOut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DA2CA8E4-9B1F-444B-B796-9AA2B718DB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034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676501B8-1C74-433E-A6EE-33EEBE93C685}" type="datetimeFigureOut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9C952B38-30BD-4A44-BAF1-CD63B0FB5D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480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8225-A549-4C29-85DD-4A477D437DB5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0A06-AA39-42F0-AB72-1506F0286E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79257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BB23B676-96BD-4744-ADBB-309AACA52B49}" type="datetimeFigureOut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597D02AE-4A04-454D-A1CF-7F6ECB5E4D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6551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47D176D3-ECE7-43D4-9755-5C50552041F7}" type="datetimeFigureOut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4FBA6A5B-F6BE-4961-B788-663B1BD49E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2626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E26E11C7-B565-47A7-9A33-3C59BE57A842}" type="datetimeFigureOut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86891CA7-7041-420E-8B47-C7AA24554A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2774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3862E-8979-4CED-99D2-ABB28FC8F73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49780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533A0-DC40-4D7C-BC60-D8B2A8D9026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6536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7CFDA-0A73-4291-8B12-12AA1EDF33E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4968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96782-1940-4617-ACE7-FB545973C70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0653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48AAE-F5FF-4795-8F97-0E7713A14F8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16306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CF8AA-BF45-4A1A-9F29-525234553B8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02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889E1-4DE1-4772-B726-2E3CA43D174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986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8225-A549-4C29-85DD-4A477D437DB5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0A06-AA39-42F0-AB72-1506F0286E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7607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EE44D-A49A-454B-949E-7F48395CA70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378462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96AD8-DAD3-4604-BB67-B26EE646A02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32945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D3439-43BD-4185-BB1E-0E97A9CAE1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2267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93E11-3425-4195-B95F-1BA97E327F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0570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085DE-C3D4-4EF9-A12E-ED028DCD2EA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531895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7013" cy="218598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6613" y="3938588"/>
            <a:ext cx="4038600" cy="218598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B8E30-56CC-4E36-894E-3D8F9452BB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455369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195D2-EF2F-4769-A463-3583C3D1023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47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E9D20-23DF-4970-A64A-033EF0C2F9C5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698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85494-6388-47E5-8DEF-92361448B47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7424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D6581-CE5F-41AC-9D14-AB0D6F25DD85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215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8225-A549-4C29-85DD-4A477D437DB5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0A06-AA39-42F0-AB72-1506F0286E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1841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B56C3-8ACC-4FD6-B2CC-B553F1F600F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967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D607AD-92A8-40DE-BBFA-DF93D338A82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9873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326B0-64DE-4E6F-A535-93058E2D05D5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63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9F6C13-6D30-42C3-81C5-21BFF79F847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566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122DF-5CDE-4836-90A8-A5790BF5ADB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80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20E0D-3C6B-460C-B56A-AA499DDFBC0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42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7EBA6C-9085-47F9-93B9-FB6A0B88004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349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D89AC46-B2C9-44C0-8B7B-60396428B10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471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14/11/2021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007B441-5312-499D-93C3-6E37886527FA}" type="slidenum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102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14/11/2021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007B441-5312-499D-93C3-6E37886527FA}" type="slidenum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55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8225-A549-4C29-85DD-4A477D437DB5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0A06-AA39-42F0-AB72-1506F0286E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24922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14/11/2021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86648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14/11/2021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2199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14/11/2021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007B441-5312-499D-93C3-6E37886527FA}" type="slidenum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265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14/11/2021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1801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14/11/2021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757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14/11/2021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529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14/11/2021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507869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14/11/2021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325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14/11/2021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254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4C172-9CC7-4C99-8462-E428B3D54C7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9376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8225-A549-4C29-85DD-4A477D437DB5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0A06-AA39-42F0-AB72-1506F0286E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74013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5D4B3F-37F8-4A85-BCBB-4D759437BFE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02099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00AE0-EB8D-441A-B8D7-FDBD5C1F9CF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99520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1D58FA-08D4-4DE3-B228-0CE1C7D7681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643721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EF2001-2065-46ED-995A-3560D6127D0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52255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8C1FA3-9682-4F31-97DB-3E4A5955914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25009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A8156B-F230-4213-B7D5-0B7B670BDA4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00857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916B16-241E-4DD9-B355-162DD429AE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82344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A55A29-0E89-4F73-947B-7349A3E9F19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52444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4652A2-E50F-4CED-8CF4-FA5405F2DB9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84757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AD427-6447-4BAC-A028-61582613FD4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1007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8225-A549-4C29-85DD-4A477D437DB5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0A06-AA39-42F0-AB72-1506F0286E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03180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4043B3-0FEC-4D76-A3B2-DCAE7D075F0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150931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7013" cy="218598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6613" y="3938588"/>
            <a:ext cx="4038600" cy="218598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C8716B-7AC2-43EC-960A-47735917E66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51982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34963" y="3086100"/>
            <a:ext cx="8447087" cy="33051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1020431"/>
            <a:ext cx="8245162" cy="1475013"/>
          </a:xfrm>
          <a:effectLst/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2495446"/>
            <a:ext cx="8245160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solidFill>
                  <a:srgbClr val="366658">
                    <a:lumMod val="75000"/>
                    <a:lumOff val="25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7A9DEC6-B72F-48E7-9954-4B2C7982D357}" type="datetime1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solidFill>
                  <a:srgbClr val="366658">
                    <a:lumMod val="75000"/>
                    <a:lumOff val="25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it-IT"/>
              <a:t>Progetto "Movimenti alleanza montagna-città" - Fondazione CRC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450" y="5956300"/>
            <a:ext cx="762000" cy="365125"/>
          </a:xfrm>
        </p:spPr>
        <p:txBody>
          <a:bodyPr/>
          <a:lstStyle>
            <a:lvl1pPr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solidFill>
                  <a:srgbClr val="55A08A"/>
                </a:solidFill>
                <a:latin typeface="Arial" panose="020B0604020202020204" pitchFamily="34" charset="0"/>
              </a:defRPr>
            </a:lvl1pPr>
          </a:lstStyle>
          <a:p>
            <a:fld id="{E741719F-25D0-4D25-AAE1-4724D36150D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77760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spect="1"/>
          </p:cNvSpPr>
          <p:nvPr/>
        </p:nvSpPr>
        <p:spPr>
          <a:xfrm>
            <a:off x="330200" y="614363"/>
            <a:ext cx="8482013" cy="11890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2180497"/>
            <a:ext cx="8272211" cy="367830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05F4475-F067-41CC-8CB5-A56BBC8C18B3}" type="datetime1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it-IT"/>
              <a:t>Progetto "Movimenti alleanza montagna-città" - Fondazione CRC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latin typeface="Arial" panose="020B0604020202020204" pitchFamily="34" charset="0"/>
              </a:defRPr>
            </a:lvl1pPr>
          </a:lstStyle>
          <a:p>
            <a:fld id="{96DC8304-B0C4-4419-880A-9403F9B1692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621681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spect="1"/>
          </p:cNvSpPr>
          <p:nvPr/>
        </p:nvSpPr>
        <p:spPr>
          <a:xfrm>
            <a:off x="336550" y="5141913"/>
            <a:ext cx="8467725" cy="12588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043911"/>
            <a:ext cx="8272211" cy="1497507"/>
          </a:xfrm>
        </p:spPr>
        <p:txBody>
          <a:bodyPr/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4541417"/>
            <a:ext cx="827221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solidFill>
                  <a:srgbClr val="366658">
                    <a:lumMod val="75000"/>
                    <a:lumOff val="25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B549021-B1AD-452C-AAF7-BAE84115A993}" type="datetime1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solidFill>
                  <a:srgbClr val="366658">
                    <a:lumMod val="75000"/>
                    <a:lumOff val="25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it-IT"/>
              <a:t>Progetto "Movimenti alleanza montagna-città" - Fondazione CRC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solidFill>
                  <a:srgbClr val="55A08A"/>
                </a:solidFill>
                <a:latin typeface="Arial" panose="020B0604020202020204" pitchFamily="34" charset="0"/>
              </a:defRPr>
            </a:lvl1pPr>
          </a:lstStyle>
          <a:p>
            <a:fld id="{07DFC14A-0451-4ED3-864C-DE47D6A7E49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26415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spect="1"/>
          </p:cNvSpPr>
          <p:nvPr/>
        </p:nvSpPr>
        <p:spPr>
          <a:xfrm>
            <a:off x="334963" y="606425"/>
            <a:ext cx="8474075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2228004"/>
            <a:ext cx="4066793" cy="363304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2228004"/>
            <a:ext cx="4066794" cy="363304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01D424-925A-4859-B966-5B9B7A00F48D}" type="datetime1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it-IT"/>
              <a:t>Progetto "Movimenti alleanza montagna-città" - Fondazione CRC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latin typeface="Arial" panose="020B0604020202020204" pitchFamily="34" charset="0"/>
              </a:defRPr>
            </a:lvl1pPr>
          </a:lstStyle>
          <a:p>
            <a:fld id="{772942E1-4BC2-41AC-AC60-6EADE723D93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86230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ChangeAspect="1"/>
          </p:cNvSpPr>
          <p:nvPr/>
        </p:nvSpPr>
        <p:spPr>
          <a:xfrm>
            <a:off x="334963" y="606425"/>
            <a:ext cx="8474075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2250893"/>
            <a:ext cx="3815306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2250893"/>
            <a:ext cx="3815305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8D2E4C-682A-4206-9538-29E23415C6EF}" type="datetime1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it-IT"/>
              <a:t>Progetto "Movimenti alleanza montagna-città" - Fondazione CRC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latin typeface="Arial" panose="020B0604020202020204" pitchFamily="34" charset="0"/>
              </a:defRPr>
            </a:lvl1pPr>
          </a:lstStyle>
          <a:p>
            <a:fld id="{65CC3421-1859-4175-981B-5B89A5954B2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29355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spect="1"/>
          </p:cNvSpPr>
          <p:nvPr/>
        </p:nvSpPr>
        <p:spPr>
          <a:xfrm>
            <a:off x="330200" y="606425"/>
            <a:ext cx="8475663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729658"/>
            <a:ext cx="8272212" cy="988332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8131CC5-9C4C-44D5-ABA6-CC1FF24EF2E2}" type="datetime1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it-IT"/>
              <a:t>Progetto "Movimenti alleanza montagna-città" - Fondazione CRC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latin typeface="Arial" panose="020B0604020202020204" pitchFamily="34" charset="0"/>
              </a:defRPr>
            </a:lvl1pPr>
          </a:lstStyle>
          <a:p>
            <a:fld id="{779ABE95-EE9B-46AF-A0D0-959B8B7A07E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7930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3B76F5C-9EA5-4A23-8FCF-FC127A75538D}" type="datetime1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it-IT"/>
              <a:t>Progetto "Movimenti alleanza montagna-città" - Fondazione CRC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latin typeface="Arial" panose="020B0604020202020204" pitchFamily="34" charset="0"/>
              </a:defRPr>
            </a:lvl1pPr>
          </a:lstStyle>
          <a:p>
            <a:fld id="{32C96450-9E02-4C81-BF71-6D661FF8979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86577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spect="1"/>
          </p:cNvSpPr>
          <p:nvPr/>
        </p:nvSpPr>
        <p:spPr>
          <a:xfrm>
            <a:off x="336550" y="5141913"/>
            <a:ext cx="8472488" cy="12747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2296"/>
            <a:ext cx="3682084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601200"/>
            <a:ext cx="8469630" cy="420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5262297"/>
            <a:ext cx="4402490" cy="689515"/>
          </a:xfrm>
        </p:spPr>
        <p:txBody>
          <a:bodyPr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solidFill>
                  <a:srgbClr val="366658">
                    <a:lumMod val="75000"/>
                    <a:lumOff val="25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7862D91-072C-4021-AF23-F1003DABF101}" type="datetime1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solidFill>
                  <a:srgbClr val="366658">
                    <a:lumMod val="75000"/>
                    <a:lumOff val="25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it-IT"/>
              <a:t>Progetto "Movimenti alleanza montagna-città" - Fondazione CRC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solidFill>
                  <a:srgbClr val="55A08A"/>
                </a:solidFill>
                <a:latin typeface="Arial" panose="020B0604020202020204" pitchFamily="34" charset="0"/>
              </a:defRPr>
            </a:lvl1pPr>
          </a:lstStyle>
          <a:p>
            <a:fld id="{56F791A8-3F5B-47F4-BF80-0CDAB7DC11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5742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8225-A549-4C29-85DD-4A477D437DB5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0A06-AA39-42F0-AB72-1506F0286E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74758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4693389"/>
            <a:ext cx="8272212" cy="566738"/>
          </a:xfrm>
        </p:spPr>
        <p:txBody>
          <a:bodyPr/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599725"/>
            <a:ext cx="8468144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5260128"/>
            <a:ext cx="8272213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481B5D1-F2AF-4FB3-89BC-6C860EC3B49C}" type="datetime1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it-IT"/>
              <a:t>Progetto "Movimenti alleanza montagna-città" - Fondazione CRC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latin typeface="Arial" panose="020B0604020202020204" pitchFamily="34" charset="0"/>
              </a:defRPr>
            </a:lvl1pPr>
          </a:lstStyle>
          <a:p>
            <a:fld id="{D9B12048-CD99-48DE-801F-07343F99A12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060703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spect="1"/>
          </p:cNvSpPr>
          <p:nvPr/>
        </p:nvSpPr>
        <p:spPr>
          <a:xfrm>
            <a:off x="330200" y="614363"/>
            <a:ext cx="8482013" cy="11890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0831493-73D1-45AB-8E56-CEB784F582E8}" type="datetime1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it-IT"/>
              <a:t>Progetto "Movimenti alleanza montagna-città" - Fondazione CRC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latin typeface="Arial" panose="020B0604020202020204" pitchFamily="34" charset="0"/>
              </a:defRPr>
            </a:lvl1pPr>
          </a:lstStyle>
          <a:p>
            <a:fld id="{8D6042FE-8F86-4908-8D33-1F289AAED3C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8295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spect="1"/>
          </p:cNvSpPr>
          <p:nvPr/>
        </p:nvSpPr>
        <p:spPr>
          <a:xfrm>
            <a:off x="6629400" y="600075"/>
            <a:ext cx="2179638" cy="5816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675727"/>
            <a:ext cx="1503123" cy="518307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675727"/>
            <a:ext cx="5922209" cy="5183073"/>
          </a:xfrm>
        </p:spPr>
        <p:txBody>
          <a:bodyPr vert="eaVert" anchor="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88" y="5956300"/>
            <a:ext cx="995362" cy="365125"/>
          </a:xfrm>
        </p:spPr>
        <p:txBody>
          <a:bodyPr/>
          <a:lstStyle>
            <a:lvl1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solidFill>
                  <a:srgbClr val="366658">
                    <a:lumMod val="75000"/>
                    <a:lumOff val="25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B911DEA-BD40-4917-BAB3-38EC98128A08}" type="datetime1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025" y="5951538"/>
            <a:ext cx="5922963" cy="365125"/>
          </a:xfrm>
        </p:spPr>
        <p:txBody>
          <a:bodyPr/>
          <a:lstStyle>
            <a:lvl1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it-IT"/>
              <a:t>Progetto "Movimenti alleanza montagna-città" - Fondazione CRC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4313" y="5956300"/>
            <a:ext cx="873125" cy="365125"/>
          </a:xfrm>
        </p:spPr>
        <p:txBody>
          <a:bodyPr/>
          <a:lstStyle>
            <a:lvl1pPr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solidFill>
                  <a:srgbClr val="55A08A"/>
                </a:solidFill>
                <a:latin typeface="Arial" panose="020B0604020202020204" pitchFamily="34" charset="0"/>
              </a:defRPr>
            </a:lvl1pPr>
          </a:lstStyle>
          <a:p>
            <a:fld id="{581E6199-98AC-4958-91B0-BEC22FDA1F9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53689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1020431"/>
            <a:ext cx="8245162" cy="1475013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2495446"/>
            <a:ext cx="8245160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463" y="5956138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7A9DEC6-B72F-48E7-9954-4B2C7982D357}" type="datetime1">
              <a:rPr lang="it-IT" smtClean="0">
                <a:solidFill>
                  <a:srgbClr val="366658">
                    <a:lumMod val="75000"/>
                    <a:lumOff val="25000"/>
                  </a:srgbClr>
                </a:solidFill>
              </a:rPr>
              <a:pPr/>
              <a:t>14/11/2021</a:t>
            </a:fld>
            <a:endParaRPr lang="it-IT">
              <a:solidFill>
                <a:srgbClr val="366658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894" y="5951812"/>
            <a:ext cx="5187908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>
                <a:solidFill>
                  <a:srgbClr val="366658">
                    <a:lumMod val="75000"/>
                    <a:lumOff val="25000"/>
                  </a:srgbClr>
                </a:solidFill>
              </a:rPr>
              <a:t>Progetto "Movimenti alleanza montagna-città" - Fondazione CRC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6233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69347A8-53CE-4C4A-8FA3-C67A4E990AC5}" type="slidenum">
              <a:rPr lang="it-IT" smtClean="0">
                <a:solidFill>
                  <a:srgbClr val="366658">
                    <a:lumMod val="75000"/>
                    <a:lumOff val="25000"/>
                  </a:srgbClr>
                </a:solidFill>
              </a:rPr>
              <a:pPr/>
              <a:t>‹N›</a:t>
            </a:fld>
            <a:endParaRPr lang="it-IT">
              <a:solidFill>
                <a:srgbClr val="366658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1458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2180497"/>
            <a:ext cx="8272211" cy="367830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F4475-F067-41CC-8CB5-A56BBC8C18B3}" type="datetime1">
              <a:rPr lang="it-IT" smtClean="0">
                <a:solidFill>
                  <a:srgbClr val="8CB64A"/>
                </a:solidFill>
              </a:rPr>
              <a:pPr/>
              <a:t>14/11/2021</a:t>
            </a:fld>
            <a:endParaRPr lang="it-IT">
              <a:solidFill>
                <a:srgbClr val="8CB6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rgbClr val="8CB64A"/>
                </a:solidFill>
              </a:rPr>
              <a:t>Progetto "Movimenti alleanza montagna-città" - Fondazione CRC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89381" cy="365125"/>
          </a:xfrm>
        </p:spPr>
        <p:txBody>
          <a:bodyPr/>
          <a:lstStyle/>
          <a:p>
            <a:fld id="{769347A8-53CE-4C4A-8FA3-C67A4E990AC5}" type="slidenum">
              <a:rPr lang="it-IT" smtClean="0">
                <a:solidFill>
                  <a:srgbClr val="8CB64A"/>
                </a:solidFill>
              </a:rPr>
              <a:pPr/>
              <a:t>‹N›</a:t>
            </a:fld>
            <a:endParaRPr lang="it-IT">
              <a:solidFill>
                <a:srgbClr val="8CB6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156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5141975"/>
            <a:ext cx="8468145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043911"/>
            <a:ext cx="8272211" cy="1497507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4541417"/>
            <a:ext cx="827221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chemeClr val="accent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B549021-B1AD-452C-AAF7-BAE84115A993}" type="datetime1">
              <a:rPr lang="it-IT" smtClean="0">
                <a:solidFill>
                  <a:srgbClr val="366658">
                    <a:lumMod val="75000"/>
                    <a:lumOff val="25000"/>
                  </a:srgbClr>
                </a:solidFill>
              </a:rPr>
              <a:pPr/>
              <a:t>14/11/2021</a:t>
            </a:fld>
            <a:endParaRPr lang="it-IT">
              <a:solidFill>
                <a:srgbClr val="366658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>
                <a:solidFill>
                  <a:srgbClr val="366658">
                    <a:lumMod val="75000"/>
                    <a:lumOff val="25000"/>
                  </a:srgbClr>
                </a:solidFill>
              </a:rPr>
              <a:t>Progetto "Movimenti alleanza montagna-città" - Fondazione CRC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69347A8-53CE-4C4A-8FA3-C67A4E990AC5}" type="slidenum">
              <a:rPr lang="it-IT" smtClean="0">
                <a:solidFill>
                  <a:srgbClr val="366658">
                    <a:lumMod val="75000"/>
                    <a:lumOff val="25000"/>
                  </a:srgbClr>
                </a:solidFill>
              </a:rPr>
              <a:pPr/>
              <a:t>‹N›</a:t>
            </a:fld>
            <a:endParaRPr lang="it-IT">
              <a:solidFill>
                <a:srgbClr val="366658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62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2228004"/>
            <a:ext cx="4066793" cy="363304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2228004"/>
            <a:ext cx="4066794" cy="363304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D424-925A-4859-B966-5B9B7A00F48D}" type="datetime1">
              <a:rPr lang="it-IT" smtClean="0">
                <a:solidFill>
                  <a:srgbClr val="8CB64A"/>
                </a:solidFill>
              </a:rPr>
              <a:pPr/>
              <a:t>14/11/2021</a:t>
            </a:fld>
            <a:endParaRPr lang="it-IT">
              <a:solidFill>
                <a:srgbClr val="8CB64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rgbClr val="8CB64A"/>
                </a:solidFill>
              </a:rPr>
              <a:t>Progetto "Movimenti alleanza montagna-città" - Fondazione CRC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47A8-53CE-4C4A-8FA3-C67A4E990AC5}" type="slidenum">
              <a:rPr lang="it-IT" smtClean="0">
                <a:solidFill>
                  <a:srgbClr val="8CB64A"/>
                </a:solidFill>
              </a:rPr>
              <a:pPr/>
              <a:t>‹N›</a:t>
            </a:fld>
            <a:endParaRPr lang="it-IT">
              <a:solidFill>
                <a:srgbClr val="8CB6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311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2250893"/>
            <a:ext cx="3815306" cy="536005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2250893"/>
            <a:ext cx="3815305" cy="553373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2E4C-682A-4206-9538-29E23415C6EF}" type="datetime1">
              <a:rPr lang="it-IT" smtClean="0">
                <a:solidFill>
                  <a:srgbClr val="8CB64A"/>
                </a:solidFill>
              </a:rPr>
              <a:pPr/>
              <a:t>14/11/2021</a:t>
            </a:fld>
            <a:endParaRPr lang="it-IT">
              <a:solidFill>
                <a:srgbClr val="8CB64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rgbClr val="8CB64A"/>
                </a:solidFill>
              </a:rPr>
              <a:t>Progetto "Movimenti alleanza montagna-città" - Fondazione CRC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47A8-53CE-4C4A-8FA3-C67A4E990AC5}" type="slidenum">
              <a:rPr lang="it-IT" smtClean="0">
                <a:solidFill>
                  <a:srgbClr val="8CB64A"/>
                </a:solidFill>
              </a:rPr>
              <a:pPr/>
              <a:t>‹N›</a:t>
            </a:fld>
            <a:endParaRPr lang="it-IT">
              <a:solidFill>
                <a:srgbClr val="8CB6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40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512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729658"/>
            <a:ext cx="8272212" cy="988332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1CC5-9C4C-44D5-ABA6-CC1FF24EF2E2}" type="datetime1">
              <a:rPr lang="it-IT" smtClean="0">
                <a:solidFill>
                  <a:srgbClr val="8CB64A"/>
                </a:solidFill>
              </a:rPr>
              <a:pPr/>
              <a:t>14/11/2021</a:t>
            </a:fld>
            <a:endParaRPr lang="it-IT">
              <a:solidFill>
                <a:srgbClr val="8CB64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rgbClr val="8CB64A"/>
                </a:solidFill>
              </a:rPr>
              <a:t>Progetto "Movimenti alleanza montagna-città" - Fondazione CRC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47A8-53CE-4C4A-8FA3-C67A4E990AC5}" type="slidenum">
              <a:rPr lang="it-IT" smtClean="0">
                <a:solidFill>
                  <a:srgbClr val="8CB64A"/>
                </a:solidFill>
              </a:rPr>
              <a:pPr/>
              <a:t>‹N›</a:t>
            </a:fld>
            <a:endParaRPr lang="it-IT">
              <a:solidFill>
                <a:srgbClr val="8CB6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4804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6F5C-9EA5-4A23-8FCF-FC127A75538D}" type="datetime1">
              <a:rPr lang="it-IT" smtClean="0">
                <a:solidFill>
                  <a:srgbClr val="8CB64A"/>
                </a:solidFill>
              </a:rPr>
              <a:pPr/>
              <a:t>14/11/2021</a:t>
            </a:fld>
            <a:endParaRPr lang="it-IT">
              <a:solidFill>
                <a:srgbClr val="8CB64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rgbClr val="8CB64A"/>
                </a:solidFill>
              </a:rPr>
              <a:t>Progetto "Movimenti alleanza montagna-città" - Fondazione CRC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47A8-53CE-4C4A-8FA3-C67A4E990AC5}" type="slidenum">
              <a:rPr lang="it-IT" smtClean="0">
                <a:solidFill>
                  <a:srgbClr val="8CB64A"/>
                </a:solidFill>
              </a:rPr>
              <a:pPr/>
              <a:t>‹N›</a:t>
            </a:fld>
            <a:endParaRPr lang="it-IT">
              <a:solidFill>
                <a:srgbClr val="8CB6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643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8225-A549-4C29-85DD-4A477D437DB5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0A06-AA39-42F0-AB72-1506F0286E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2451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5141973"/>
            <a:ext cx="847365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2296"/>
            <a:ext cx="3682084" cy="689514"/>
          </a:xfrm>
        </p:spPr>
        <p:txBody>
          <a:bodyPr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601200"/>
            <a:ext cx="8469630" cy="420480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  <a:lvl6pPr>
              <a:defRPr sz="1050">
                <a:solidFill>
                  <a:schemeClr val="tx2"/>
                </a:solidFill>
              </a:defRPr>
            </a:lvl6pPr>
            <a:lvl7pPr>
              <a:defRPr sz="1050">
                <a:solidFill>
                  <a:schemeClr val="tx2"/>
                </a:solidFill>
              </a:defRPr>
            </a:lvl7pPr>
            <a:lvl8pPr>
              <a:defRPr sz="1050">
                <a:solidFill>
                  <a:schemeClr val="tx2"/>
                </a:solidFill>
              </a:defRPr>
            </a:lvl8pPr>
            <a:lvl9pPr>
              <a:defRPr sz="1050">
                <a:solidFill>
                  <a:schemeClr val="tx2"/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5262297"/>
            <a:ext cx="4402490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825">
                <a:solidFill>
                  <a:schemeClr val="bg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7862D91-072C-4021-AF23-F1003DABF101}" type="datetime1">
              <a:rPr lang="it-IT" smtClean="0">
                <a:solidFill>
                  <a:srgbClr val="366658">
                    <a:lumMod val="75000"/>
                    <a:lumOff val="25000"/>
                  </a:srgbClr>
                </a:solidFill>
              </a:rPr>
              <a:pPr/>
              <a:t>14/11/2021</a:t>
            </a:fld>
            <a:endParaRPr lang="it-IT">
              <a:solidFill>
                <a:srgbClr val="366658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>
                <a:solidFill>
                  <a:srgbClr val="366658">
                    <a:lumMod val="75000"/>
                    <a:lumOff val="25000"/>
                  </a:srgbClr>
                </a:solidFill>
              </a:rPr>
              <a:t>Progetto "Movimenti alleanza montagna-città" - Fondazione CRC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69347A8-53CE-4C4A-8FA3-C67A4E990AC5}" type="slidenum">
              <a:rPr lang="it-IT" smtClean="0">
                <a:solidFill>
                  <a:srgbClr val="366658">
                    <a:lumMod val="75000"/>
                    <a:lumOff val="25000"/>
                  </a:srgbClr>
                </a:solidFill>
              </a:rPr>
              <a:pPr/>
              <a:t>‹N›</a:t>
            </a:fld>
            <a:endParaRPr lang="it-IT">
              <a:solidFill>
                <a:srgbClr val="366658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575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4693389"/>
            <a:ext cx="8272212" cy="566738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599725"/>
            <a:ext cx="8468144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5260128"/>
            <a:ext cx="8272213" cy="598671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B5D1-F2AF-4FB3-89BC-6C860EC3B49C}" type="datetime1">
              <a:rPr lang="it-IT" smtClean="0">
                <a:solidFill>
                  <a:srgbClr val="8CB64A"/>
                </a:solidFill>
              </a:rPr>
              <a:pPr/>
              <a:t>14/11/2021</a:t>
            </a:fld>
            <a:endParaRPr lang="it-IT">
              <a:solidFill>
                <a:srgbClr val="8CB64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rgbClr val="8CB64A"/>
                </a:solidFill>
              </a:rPr>
              <a:t>Progetto "Movimenti alleanza montagna-città" - Fondazione CRC</a:t>
            </a:r>
            <a:endParaRPr lang="en-US" dirty="0">
              <a:solidFill>
                <a:srgbClr val="8CB64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47A8-53CE-4C4A-8FA3-C67A4E990AC5}" type="slidenum">
              <a:rPr lang="it-IT" smtClean="0">
                <a:solidFill>
                  <a:srgbClr val="8CB64A"/>
                </a:solidFill>
              </a:rPr>
              <a:pPr/>
              <a:t>‹N›</a:t>
            </a:fld>
            <a:endParaRPr lang="it-IT">
              <a:solidFill>
                <a:srgbClr val="8CB6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7140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1493-73D1-45AB-8E56-CEB784F582E8}" type="datetime1">
              <a:rPr lang="it-IT" smtClean="0">
                <a:solidFill>
                  <a:srgbClr val="8CB64A"/>
                </a:solidFill>
              </a:rPr>
              <a:pPr/>
              <a:t>14/11/2021</a:t>
            </a:fld>
            <a:endParaRPr lang="it-IT">
              <a:solidFill>
                <a:srgbClr val="8CB6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rgbClr val="8CB64A"/>
                </a:solidFill>
              </a:rPr>
              <a:t>Progetto "Movimenti alleanza montagna-città" - Fondazione CRC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47A8-53CE-4C4A-8FA3-C67A4E990AC5}" type="slidenum">
              <a:rPr lang="it-IT" smtClean="0">
                <a:solidFill>
                  <a:srgbClr val="8CB64A"/>
                </a:solidFill>
              </a:rPr>
              <a:pPr/>
              <a:t>‹N›</a:t>
            </a:fld>
            <a:endParaRPr lang="it-IT">
              <a:solidFill>
                <a:srgbClr val="8CB6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220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599725"/>
            <a:ext cx="2180113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675727"/>
            <a:ext cx="1503123" cy="518307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675727"/>
            <a:ext cx="5922209" cy="5183073"/>
          </a:xfrm>
        </p:spPr>
        <p:txBody>
          <a:bodyPr vert="eaVert" anchor="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8"/>
            <a:ext cx="99610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B911DEA-BD40-4917-BAB3-38EC98128A08}" type="datetime1">
              <a:rPr lang="it-IT" smtClean="0">
                <a:solidFill>
                  <a:srgbClr val="366658">
                    <a:lumMod val="75000"/>
                    <a:lumOff val="25000"/>
                  </a:srgbClr>
                </a:solidFill>
              </a:rPr>
              <a:pPr/>
              <a:t>14/11/2021</a:t>
            </a:fld>
            <a:endParaRPr lang="it-IT">
              <a:solidFill>
                <a:srgbClr val="366658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5951812"/>
            <a:ext cx="5922209" cy="365125"/>
          </a:xfrm>
        </p:spPr>
        <p:txBody>
          <a:bodyPr/>
          <a:lstStyle/>
          <a:p>
            <a:r>
              <a:rPr lang="it-IT">
                <a:solidFill>
                  <a:srgbClr val="8CB64A"/>
                </a:solidFill>
              </a:rPr>
              <a:t>Progetto "Movimenti alleanza montagna-città" - Fondazione CRC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4962" y="5956138"/>
            <a:ext cx="87314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69347A8-53CE-4C4A-8FA3-C67A4E990AC5}" type="slidenum">
              <a:rPr lang="it-IT" smtClean="0">
                <a:solidFill>
                  <a:srgbClr val="366658">
                    <a:lumMod val="75000"/>
                    <a:lumOff val="25000"/>
                  </a:srgbClr>
                </a:solidFill>
              </a:rPr>
              <a:pPr/>
              <a:t>‹N›</a:t>
            </a:fld>
            <a:endParaRPr lang="it-IT">
              <a:solidFill>
                <a:srgbClr val="366658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33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6979C8-AC0D-43CB-9D0A-B510A0FCBE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012062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D2E811-BA11-4F36-A804-EBDCFABA60A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673268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1C4E93-2D83-40D2-93EA-9FE64A49B39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68573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CE3E2-A84E-4A40-A756-61B280E0D06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89616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43E7D6-EC89-4EDF-8831-13C48F6D05A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49692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9FC12-1FF0-416A-9DCD-5B9465495F2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2944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A8225-A549-4C29-85DD-4A477D437DB5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70A06-AA39-42F0-AB72-1506F0286E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64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49263" fontAlgn="base">
              <a:spcAft>
                <a:spcPct val="0"/>
              </a:spcAft>
              <a:buSzPct val="100000"/>
              <a:defRPr/>
            </a:pPr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49263" fontAlgn="base">
              <a:spcAft>
                <a:spcPct val="0"/>
              </a:spcAft>
              <a:buSzPct val="100000"/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Aft>
                <a:spcPct val="0"/>
              </a:spcAft>
              <a:buSzPct val="100000"/>
            </a:pPr>
            <a:fld id="{A57979E2-0E57-4592-938E-2C08D87DF7A9}" type="slidenum">
              <a:rPr lang="it-IT" altLang="it-IT" smtClean="0"/>
              <a:pPr defTabSz="449263" fontAlgn="base">
                <a:spcAft>
                  <a:spcPct val="0"/>
                </a:spcAft>
                <a:buSzPct val="100000"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092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49263" fontAlgn="base">
              <a:spcAft>
                <a:spcPct val="0"/>
              </a:spcAft>
              <a:buSzPct val="100000"/>
              <a:defRPr/>
            </a:pPr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49263" fontAlgn="base">
              <a:spcAft>
                <a:spcPct val="0"/>
              </a:spcAft>
              <a:buSzPct val="100000"/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Aft>
                <a:spcPct val="0"/>
              </a:spcAft>
              <a:buSzPct val="100000"/>
            </a:pPr>
            <a:fld id="{E39C9E29-2D36-4B33-88B9-18423ED4B590}" type="slidenum">
              <a:rPr lang="it-IT" altLang="it-IT" smtClean="0"/>
              <a:pPr defTabSz="449263" fontAlgn="base">
                <a:spcAft>
                  <a:spcPct val="0"/>
                </a:spcAft>
                <a:buSzPct val="100000"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2221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D347B-A4BB-46CD-91DC-B2BA8C12C0E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27FB0-9B43-485B-AD85-5DEFD4D0FE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8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9B6392-8DEA-4CA5-9FF9-112ABF9FEFD3}" type="datetimeFigureOut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2F4B02-71CC-42B7-A8E9-D6AB170EE9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23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49263" fontAlgn="base">
              <a:spcAft>
                <a:spcPct val="0"/>
              </a:spcAft>
              <a:buSzPct val="100000"/>
              <a:defRPr/>
            </a:pPr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49263" fontAlgn="base">
              <a:spcAft>
                <a:spcPct val="0"/>
              </a:spcAft>
              <a:buSzPct val="100000"/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49263" fontAlgn="base">
              <a:spcAft>
                <a:spcPct val="0"/>
              </a:spcAft>
              <a:buSzPct val="100000"/>
              <a:defRPr/>
            </a:pPr>
            <a:fld id="{2152541E-DC95-4FCC-BE81-D40FACD564CF}" type="slidenum">
              <a:rPr lang="it-IT" altLang="it-IT"/>
              <a:pPr defTabSz="449263" fontAlgn="base">
                <a:spcAft>
                  <a:spcPct val="0"/>
                </a:spcAft>
                <a:buSzPct val="100000"/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346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DED8AA-1C70-42AB-8819-746A1CDDA3D7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14/11/2021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>
                <a:solidFill>
                  <a:srgbClr val="4F81BD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5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49263" fontAlgn="base">
              <a:spcAft>
                <a:spcPct val="0"/>
              </a:spcAft>
              <a:buSzPct val="100000"/>
              <a:defRPr/>
            </a:pPr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49263" fontAlgn="base">
              <a:spcAft>
                <a:spcPct val="0"/>
              </a:spcAft>
              <a:buSzPct val="100000"/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Aft>
                <a:spcPct val="0"/>
              </a:spcAft>
              <a:buSzPct val="100000"/>
            </a:pPr>
            <a:fld id="{44E9C4EF-D13D-4DFB-AC28-A70DE5687E34}" type="slidenum">
              <a:rPr lang="it-IT" altLang="it-IT" smtClean="0"/>
              <a:pPr defTabSz="449263" fontAlgn="base">
                <a:spcAft>
                  <a:spcPct val="0"/>
                </a:spcAft>
                <a:buSzPct val="100000"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6434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6563" y="704850"/>
            <a:ext cx="8270875" cy="1189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36563" y="2335213"/>
            <a:ext cx="82708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3888" y="59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900">
                <a:solidFill>
                  <a:srgbClr val="8CB64A"/>
                </a:solidFill>
                <a:latin typeface="Gill Sans MT" panose="020B0502020104020203"/>
                <a:cs typeface="+mn-cs"/>
              </a:defRPr>
            </a:lvl1pPr>
          </a:lstStyle>
          <a:p>
            <a:pPr>
              <a:defRPr/>
            </a:pPr>
            <a:fld id="{99DDE9AA-954B-4045-8442-BB93CFF0E059}" type="datetime1">
              <a:rPr lang="it-IT"/>
              <a:pPr>
                <a:defRPr/>
              </a:pPr>
              <a:t>14/11/2021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6563" y="5951538"/>
            <a:ext cx="5187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900" cap="all">
                <a:solidFill>
                  <a:srgbClr val="8CB64A"/>
                </a:solidFill>
                <a:latin typeface="Gill Sans MT" panose="020B0502020104020203"/>
                <a:cs typeface="+mn-cs"/>
              </a:defRPr>
            </a:lvl1pPr>
          </a:lstStyle>
          <a:p>
            <a:pPr>
              <a:defRPr/>
            </a:pPr>
            <a:r>
              <a:rPr lang="it-IT"/>
              <a:t>Progetto "Movimenti alleanza montagna-città" - Fondazione CRC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450" y="5956300"/>
            <a:ext cx="7889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>
              <a:spcBef>
                <a:spcPct val="0"/>
              </a:spcBef>
              <a:buClrTx/>
              <a:buSzTx/>
              <a:buFontTx/>
              <a:buNone/>
              <a:defRPr sz="900">
                <a:solidFill>
                  <a:srgbClr val="8CB64A"/>
                </a:solidFill>
                <a:latin typeface="Gill Sans MT"/>
              </a:defRPr>
            </a:lvl1pPr>
          </a:lstStyle>
          <a:p>
            <a:pPr fontAlgn="base">
              <a:spcAft>
                <a:spcPct val="0"/>
              </a:spcAft>
            </a:pPr>
            <a:fld id="{14D4BD57-3180-4BEF-8450-79874B1D7ECE}" type="slidenum">
              <a:rPr lang="it-IT" altLang="it-IT" smtClean="0">
                <a:cs typeface="Arial" panose="020B0604020202020204" pitchFamily="34" charset="0"/>
              </a:rPr>
              <a:pPr fontAlgn="base">
                <a:spcAft>
                  <a:spcPct val="0"/>
                </a:spcAft>
              </a:pPr>
              <a:t>‹N›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963" y="457200"/>
            <a:ext cx="2778125" cy="95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0913" y="454025"/>
            <a:ext cx="2778125" cy="984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50" y="457200"/>
            <a:ext cx="2778125" cy="920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263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MT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MT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MT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MT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48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kern="1200">
          <a:solidFill>
            <a:schemeClr val="tx2"/>
          </a:solidFill>
          <a:latin typeface="+mn-lt"/>
          <a:ea typeface="+mn-ea"/>
          <a:cs typeface="+mn-cs"/>
        </a:defRPr>
      </a:lvl1pPr>
      <a:lvl2pPr marL="62865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98525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1425" indent="-233363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1788" indent="-233363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705124"/>
            <a:ext cx="8272212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2336003"/>
            <a:ext cx="8272212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4" y="5956138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fld id="{99DDE9AA-954B-4045-8442-BB93CFF0E059}" type="datetime1">
              <a:rPr lang="it-IT" smtClean="0">
                <a:solidFill>
                  <a:srgbClr val="8CB64A"/>
                </a:solidFill>
              </a:rPr>
              <a:pPr/>
              <a:t>14/11/2021</a:t>
            </a:fld>
            <a:endParaRPr lang="it-IT">
              <a:solidFill>
                <a:srgbClr val="8CB6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5951812"/>
            <a:ext cx="5187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>
                <a:solidFill>
                  <a:schemeClr val="accent2"/>
                </a:solidFill>
              </a:defRPr>
            </a:lvl1pPr>
          </a:lstStyle>
          <a:p>
            <a:r>
              <a:rPr lang="it-IT">
                <a:solidFill>
                  <a:srgbClr val="8CB64A"/>
                </a:solidFill>
              </a:rPr>
              <a:t>Progetto "Movimenti alleanza montagna-città" - Fondazione CRC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5" y="5956138"/>
            <a:ext cx="789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fld id="{769347A8-53CE-4C4A-8FA3-C67A4E990AC5}" type="slidenum">
              <a:rPr lang="it-IT" smtClean="0">
                <a:solidFill>
                  <a:srgbClr val="8CB64A"/>
                </a:solidFill>
              </a:rPr>
              <a:pPr/>
              <a:t>‹N›</a:t>
            </a:fld>
            <a:endParaRPr lang="it-IT">
              <a:solidFill>
                <a:srgbClr val="8CB64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901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9328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50" kern="1200">
          <a:solidFill>
            <a:schemeClr val="tx2"/>
          </a:solidFill>
          <a:latin typeface="+mn-lt"/>
          <a:ea typeface="+mn-ea"/>
          <a:cs typeface="+mn-cs"/>
        </a:defRPr>
      </a:lvl1pPr>
      <a:lvl2pPr marL="472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5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50" kern="1200">
          <a:solidFill>
            <a:schemeClr val="tx2"/>
          </a:solidFill>
          <a:latin typeface="+mn-lt"/>
          <a:ea typeface="+mn-ea"/>
          <a:cs typeface="+mn-cs"/>
        </a:defRPr>
      </a:lvl3pPr>
      <a:lvl4pPr marL="93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49263" fontAlgn="base">
              <a:spcAft>
                <a:spcPct val="0"/>
              </a:spcAft>
              <a:buSzPct val="100000"/>
              <a:defRPr/>
            </a:pPr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49263" fontAlgn="base">
              <a:spcAft>
                <a:spcPct val="0"/>
              </a:spcAft>
              <a:buSzPct val="100000"/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Aft>
                <a:spcPct val="0"/>
              </a:spcAft>
              <a:buSzPct val="100000"/>
            </a:pPr>
            <a:fld id="{DE2A2524-C231-4EBD-910C-2A747C6941E5}" type="slidenum">
              <a:rPr lang="it-IT" altLang="it-IT" smtClean="0"/>
              <a:pPr defTabSz="449263" fontAlgn="base">
                <a:spcAft>
                  <a:spcPct val="0"/>
                </a:spcAft>
                <a:buSzPct val="100000"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49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91680" y="260648"/>
            <a:ext cx="5976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Archivio storico di Cervasca</a:t>
            </a:r>
          </a:p>
          <a:p>
            <a:r>
              <a:rPr lang="it-IT" sz="3200" b="1" dirty="0"/>
              <a:t>appunti di ricerca sull’agricoltura nel passato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691680" y="4725144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FF0000"/>
                </a:solidFill>
              </a:rPr>
              <a:t>VivereCervasca</a:t>
            </a:r>
            <a:r>
              <a:rPr lang="it-IT" sz="3200" b="1" dirty="0">
                <a:solidFill>
                  <a:srgbClr val="FF0000"/>
                </a:solidFill>
              </a:rPr>
              <a:t>  12 novembre 2021</a:t>
            </a:r>
          </a:p>
        </p:txBody>
      </p:sp>
    </p:spTree>
    <p:extLst>
      <p:ext uri="{BB962C8B-B14F-4D97-AF65-F5344CB8AC3E}">
        <p14:creationId xmlns:p14="http://schemas.microsoft.com/office/powerpoint/2010/main" val="2822899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11560" y="260648"/>
            <a:ext cx="7128792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Il 1600</a:t>
            </a:r>
            <a:r>
              <a:rPr lang="it-IT" sz="2400" b="1" dirty="0">
                <a:solidFill>
                  <a:srgbClr val="FF3300"/>
                </a:solidFill>
              </a:rPr>
              <a:t> secolo travagliato e cupo, continui problemi e spese per i passaggi di truppe 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99592" y="5589240"/>
            <a:ext cx="763284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In Archivio a Cervasca molti documenti, ma pochi dati</a:t>
            </a:r>
          </a:p>
        </p:txBody>
      </p:sp>
    </p:spTree>
    <p:extLst>
      <p:ext uri="{BB962C8B-B14F-4D97-AF65-F5344CB8AC3E}">
        <p14:creationId xmlns:p14="http://schemas.microsoft.com/office/powerpoint/2010/main" val="2883804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03648" y="620688"/>
            <a:ext cx="6696744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800" b="1" dirty="0"/>
              <a:t>Nella seconda metà del Settecento cartografia, catasti, denunce produzioni, Relazioni (1716, Sala, Brandizzo)</a:t>
            </a:r>
          </a:p>
        </p:txBody>
      </p:sp>
    </p:spTree>
    <p:extLst>
      <p:ext uri="{BB962C8B-B14F-4D97-AF65-F5344CB8AC3E}">
        <p14:creationId xmlns:p14="http://schemas.microsoft.com/office/powerpoint/2010/main" val="611392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8" y="14739"/>
            <a:ext cx="8928992" cy="662473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71600" y="1844824"/>
            <a:ext cx="4536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</a:rPr>
              <a:t>Consegna del sale del 1741</a:t>
            </a:r>
          </a:p>
        </p:txBody>
      </p:sp>
    </p:spTree>
    <p:extLst>
      <p:ext uri="{BB962C8B-B14F-4D97-AF65-F5344CB8AC3E}">
        <p14:creationId xmlns:p14="http://schemas.microsoft.com/office/powerpoint/2010/main" val="3882812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0"/>
            <a:ext cx="828092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tx2"/>
                </a:solidFill>
              </a:rPr>
              <a:t>Consegna del sale del 1741: </a:t>
            </a:r>
          </a:p>
          <a:p>
            <a:r>
              <a:rPr lang="it-IT" sz="3200" b="1" dirty="0">
                <a:solidFill>
                  <a:srgbClr val="FF0000"/>
                </a:solidFill>
              </a:rPr>
              <a:t>496 nuclei famigliari, </a:t>
            </a:r>
            <a:r>
              <a:rPr lang="it-IT" sz="2000" b="1" dirty="0">
                <a:solidFill>
                  <a:srgbClr val="FF0000"/>
                </a:solidFill>
              </a:rPr>
              <a:t>( solo 300 nella Consegna del 1685)</a:t>
            </a:r>
          </a:p>
          <a:p>
            <a:r>
              <a:rPr lang="it-IT" sz="3200" b="1" dirty="0">
                <a:solidFill>
                  <a:srgbClr val="FF0000"/>
                </a:solidFill>
              </a:rPr>
              <a:t>1847,5 residenti (esclusi bambini), </a:t>
            </a:r>
          </a:p>
          <a:p>
            <a:r>
              <a:rPr lang="it-IT" b="1" dirty="0">
                <a:solidFill>
                  <a:srgbClr val="FF0000"/>
                </a:solidFill>
              </a:rPr>
              <a:t>«Questa terra numera tra grandi e piccoli anime 1000» Brandizzo 1753</a:t>
            </a:r>
          </a:p>
          <a:p>
            <a:r>
              <a:rPr lang="it-IT" sz="3200" b="1" dirty="0">
                <a:solidFill>
                  <a:srgbClr val="FF0000"/>
                </a:solidFill>
              </a:rPr>
              <a:t>798,5 vacche, </a:t>
            </a:r>
            <a:r>
              <a:rPr lang="it-IT" sz="2000" b="1" dirty="0">
                <a:solidFill>
                  <a:srgbClr val="FF0000"/>
                </a:solidFill>
              </a:rPr>
              <a:t>(Brandizzo 850)</a:t>
            </a:r>
          </a:p>
          <a:p>
            <a:r>
              <a:rPr lang="it-IT" sz="3200" b="1" dirty="0">
                <a:solidFill>
                  <a:srgbClr val="FF0000"/>
                </a:solidFill>
              </a:rPr>
              <a:t>98 </a:t>
            </a:r>
            <a:r>
              <a:rPr lang="it-IT" sz="3200" b="1" dirty="0" err="1">
                <a:solidFill>
                  <a:srgbClr val="FF0000"/>
                </a:solidFill>
              </a:rPr>
              <a:t>ovicaprini</a:t>
            </a:r>
            <a:r>
              <a:rPr lang="it-IT" sz="2000" b="1" dirty="0">
                <a:solidFill>
                  <a:srgbClr val="FF0000"/>
                </a:solidFill>
              </a:rPr>
              <a:t>, (Brandizzo 300)</a:t>
            </a:r>
          </a:p>
          <a:p>
            <a:r>
              <a:rPr lang="it-IT" sz="3200" b="1" dirty="0">
                <a:solidFill>
                  <a:srgbClr val="FF0000"/>
                </a:solidFill>
              </a:rPr>
              <a:t>50 poveri mendicanti esentati,</a:t>
            </a:r>
          </a:p>
          <a:p>
            <a:r>
              <a:rPr lang="it-IT" sz="3200" b="1" dirty="0">
                <a:solidFill>
                  <a:srgbClr val="FF0000"/>
                </a:solidFill>
              </a:rPr>
              <a:t>91 poveri con tassa ridotta</a:t>
            </a:r>
          </a:p>
          <a:p>
            <a:endParaRPr lang="it-IT" b="1" dirty="0">
              <a:solidFill>
                <a:srgbClr val="FF0000"/>
              </a:solidFill>
            </a:endParaRPr>
          </a:p>
          <a:p>
            <a:r>
              <a:rPr lang="it-IT" sz="3200" b="1" dirty="0">
                <a:solidFill>
                  <a:srgbClr val="FF0000"/>
                </a:solidFill>
              </a:rPr>
              <a:t>117 cognomi diversi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54 </a:t>
            </a:r>
            <a:r>
              <a:rPr lang="it-IT" sz="2400" b="1" dirty="0" err="1">
                <a:solidFill>
                  <a:srgbClr val="FF0000"/>
                </a:solidFill>
              </a:rPr>
              <a:t>Parolla</a:t>
            </a:r>
            <a:r>
              <a:rPr lang="it-IT" sz="2400" b="1" dirty="0">
                <a:solidFill>
                  <a:srgbClr val="FF0000"/>
                </a:solidFill>
              </a:rPr>
              <a:t>, 42 Armando/a/i 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29 </a:t>
            </a:r>
            <a:r>
              <a:rPr lang="it-IT" sz="2400" b="1" dirty="0" err="1">
                <a:solidFill>
                  <a:srgbClr val="FF0000"/>
                </a:solidFill>
              </a:rPr>
              <a:t>Mandrille</a:t>
            </a:r>
            <a:r>
              <a:rPr lang="it-IT" sz="2400" b="1" dirty="0">
                <a:solidFill>
                  <a:srgbClr val="FF0000"/>
                </a:solidFill>
              </a:rPr>
              <a:t>, 28 </a:t>
            </a:r>
            <a:r>
              <a:rPr lang="it-IT" sz="2400" b="1" dirty="0" err="1">
                <a:solidFill>
                  <a:srgbClr val="FF0000"/>
                </a:solidFill>
              </a:rPr>
              <a:t>Sarale</a:t>
            </a:r>
            <a:r>
              <a:rPr lang="it-IT" sz="2400" b="1" dirty="0">
                <a:solidFill>
                  <a:srgbClr val="FF0000"/>
                </a:solidFill>
              </a:rPr>
              <a:t>/</a:t>
            </a:r>
            <a:r>
              <a:rPr lang="it-IT" sz="2400" b="1" dirty="0" err="1">
                <a:solidFill>
                  <a:srgbClr val="FF0000"/>
                </a:solidFill>
              </a:rPr>
              <a:t>Sarrale</a:t>
            </a:r>
            <a:endParaRPr lang="it-IT" sz="2400" b="1" dirty="0">
              <a:solidFill>
                <a:srgbClr val="FF0000"/>
              </a:solidFill>
            </a:endParaRPr>
          </a:p>
          <a:p>
            <a:r>
              <a:rPr lang="it-IT" sz="2400" b="1" dirty="0">
                <a:solidFill>
                  <a:srgbClr val="FF0000"/>
                </a:solidFill>
              </a:rPr>
              <a:t>18 </a:t>
            </a:r>
            <a:r>
              <a:rPr lang="it-IT" sz="2400" b="1" dirty="0" err="1">
                <a:solidFill>
                  <a:srgbClr val="FF0000"/>
                </a:solidFill>
              </a:rPr>
              <a:t>Strero</a:t>
            </a:r>
            <a:r>
              <a:rPr lang="it-IT" sz="2400" b="1" dirty="0">
                <a:solidFill>
                  <a:srgbClr val="FF0000"/>
                </a:solidFill>
              </a:rPr>
              <a:t>/i e Giraudo/a/i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14 </a:t>
            </a:r>
            <a:r>
              <a:rPr lang="it-IT" sz="2400" b="1" dirty="0" err="1">
                <a:solidFill>
                  <a:srgbClr val="FF0000"/>
                </a:solidFill>
              </a:rPr>
              <a:t>Bramardo</a:t>
            </a:r>
            <a:r>
              <a:rPr lang="it-IT" sz="2400" b="1" dirty="0">
                <a:solidFill>
                  <a:srgbClr val="FF0000"/>
                </a:solidFill>
              </a:rPr>
              <a:t>/a/i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13 </a:t>
            </a:r>
            <a:r>
              <a:rPr lang="it-IT" sz="2400" b="1" dirty="0" err="1">
                <a:solidFill>
                  <a:srgbClr val="FF0000"/>
                </a:solidFill>
              </a:rPr>
              <a:t>Ristorto</a:t>
            </a:r>
            <a:r>
              <a:rPr lang="it-IT" sz="2400" b="1" dirty="0">
                <a:solidFill>
                  <a:srgbClr val="FF0000"/>
                </a:solidFill>
              </a:rPr>
              <a:t> e </a:t>
            </a:r>
            <a:r>
              <a:rPr lang="it-IT" sz="2400" b="1" dirty="0" err="1">
                <a:solidFill>
                  <a:srgbClr val="FF0000"/>
                </a:solidFill>
              </a:rPr>
              <a:t>Ollivero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845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36563" y="792163"/>
            <a:ext cx="8243887" cy="1474787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it-IT" dirty="0"/>
            </a:br>
            <a:r>
              <a:rPr lang="it-IT" sz="6000" dirty="0"/>
              <a:t>Relazione del Brandizzo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36563" y="2266950"/>
            <a:ext cx="8243887" cy="819150"/>
          </a:xfrm>
        </p:spPr>
        <p:txBody>
          <a:bodyPr rtlCol="0">
            <a:noAutofit/>
          </a:bodyPr>
          <a:lstStyle/>
          <a:p>
            <a:pPr algn="ctr" eaLnBrk="1" fontAlgn="auto" hangingPunct="1">
              <a:defRPr/>
            </a:pPr>
            <a:r>
              <a:rPr lang="it-IT" sz="2800" dirty="0"/>
              <a:t>su «ogni città e terra della provincia di Cuneo»</a:t>
            </a:r>
            <a:br>
              <a:rPr lang="it-IT" sz="2400" dirty="0"/>
            </a:br>
            <a:r>
              <a:rPr lang="it-IT" sz="2400" dirty="0"/>
              <a:t>anno 1753</a:t>
            </a:r>
          </a:p>
          <a:p>
            <a:pPr algn="ctr" eaLnBrk="1" fontAlgn="auto" hangingPunct="1">
              <a:defRPr/>
            </a:pPr>
            <a:endParaRPr lang="it-IT" sz="2400" dirty="0"/>
          </a:p>
          <a:p>
            <a:pPr algn="ctr" eaLnBrk="1" fontAlgn="auto" hangingPunct="1">
              <a:defRPr/>
            </a:pPr>
            <a:r>
              <a:rPr lang="it-IT" sz="2400" dirty="0"/>
              <a:t>«questo territorio è parte in pianura e parte in montagna»</a:t>
            </a:r>
          </a:p>
        </p:txBody>
      </p:sp>
    </p:spTree>
    <p:extLst>
      <p:ext uri="{BB962C8B-B14F-4D97-AF65-F5344CB8AC3E}">
        <p14:creationId xmlns:p14="http://schemas.microsoft.com/office/powerpoint/2010/main" val="970899525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latin typeface="Garamond" panose="02020404030301010803" pitchFamily="18" charset="0"/>
              </a:rPr>
              <a:t>Relazione del Brandizzo 1753</a:t>
            </a:r>
            <a:endParaRPr lang="it-IT" sz="2700" b="1" dirty="0">
              <a:latin typeface="Garamond" panose="02020404030301010803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700808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it-IT" dirty="0"/>
              <a:t>)</a:t>
            </a: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dirty="0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246066"/>
              </p:ext>
            </p:extLst>
          </p:nvPr>
        </p:nvGraphicFramePr>
        <p:xfrm>
          <a:off x="1043608" y="1413803"/>
          <a:ext cx="475252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Campi 1°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Campi 2°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Campi 3°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totale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1436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2"/>
                          </a:solidFill>
                        </a:rPr>
                        <a:t>2958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1187624" y="4725144"/>
            <a:ext cx="6840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Garamond" panose="02020404030301010803" pitchFamily="18" charset="0"/>
              </a:rPr>
              <a:t>Rotazione segale, frumento, </a:t>
            </a:r>
            <a:r>
              <a:rPr lang="it-IT" sz="2800" b="1" dirty="0" err="1">
                <a:latin typeface="Garamond" panose="02020404030301010803" pitchFamily="18" charset="0"/>
              </a:rPr>
              <a:t>marsaschi</a:t>
            </a:r>
            <a:r>
              <a:rPr lang="it-IT" sz="2800" b="1" dirty="0">
                <a:latin typeface="Garamond" panose="02020404030301010803" pitchFamily="18" charset="0"/>
              </a:rPr>
              <a:t>, trifoglio, riposo. Fromentino, miglio, avena (biada)</a:t>
            </a: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954149"/>
              </p:ext>
            </p:extLst>
          </p:nvPr>
        </p:nvGraphicFramePr>
        <p:xfrm>
          <a:off x="304800" y="3679656"/>
          <a:ext cx="6715472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7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9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r>
                        <a:rPr lang="it-IT" dirty="0"/>
                        <a:t>prati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castag</a:t>
                      </a:r>
                      <a:r>
                        <a:rPr lang="it-IT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alteni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boschi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pascoli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totale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it-IT" dirty="0"/>
                        <a:t>377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>
                          <a:solidFill>
                            <a:schemeClr val="tx2"/>
                          </a:solidFill>
                        </a:rPr>
                        <a:t>181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>
                          <a:solidFill>
                            <a:schemeClr val="tx2"/>
                          </a:solidFill>
                        </a:rPr>
                        <a:t>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2"/>
                          </a:solidFill>
                        </a:rPr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2"/>
                          </a:solidFill>
                        </a:rPr>
                        <a:t>4479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9843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Cervasca 1753  </a:t>
            </a:r>
            <a:r>
              <a:rPr lang="it-IT" sz="2800" dirty="0">
                <a:latin typeface="Garamond" panose="02020404030301010803" pitchFamily="18" charset="0"/>
              </a:rPr>
              <a:t>uso del terreno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4720931"/>
              </p:ext>
            </p:extLst>
          </p:nvPr>
        </p:nvGraphicFramePr>
        <p:xfrm>
          <a:off x="3275856" y="1628800"/>
          <a:ext cx="5868144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539552" y="1916832"/>
            <a:ext cx="32403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Campi 	g.2958  	66%</a:t>
            </a:r>
          </a:p>
          <a:p>
            <a:endParaRPr lang="it-IT" dirty="0"/>
          </a:p>
          <a:p>
            <a:r>
              <a:rPr lang="it-IT" dirty="0"/>
              <a:t>Castagneti g.550	12%</a:t>
            </a:r>
          </a:p>
          <a:p>
            <a:endParaRPr lang="it-IT" dirty="0"/>
          </a:p>
          <a:p>
            <a:r>
              <a:rPr lang="it-IT" dirty="0"/>
              <a:t>Prati  	g. 377	8%</a:t>
            </a:r>
          </a:p>
          <a:p>
            <a:endParaRPr lang="it-IT" dirty="0"/>
          </a:p>
          <a:p>
            <a:r>
              <a:rPr lang="it-IT" dirty="0"/>
              <a:t>Pascoli 	g. 202	5%</a:t>
            </a:r>
          </a:p>
          <a:p>
            <a:endParaRPr lang="it-IT" dirty="0"/>
          </a:p>
          <a:p>
            <a:r>
              <a:rPr lang="it-IT" dirty="0"/>
              <a:t>Boschi	g. 181	4%</a:t>
            </a:r>
          </a:p>
          <a:p>
            <a:endParaRPr lang="it-IT" dirty="0"/>
          </a:p>
          <a:p>
            <a:r>
              <a:rPr lang="it-IT" dirty="0" err="1"/>
              <a:t>Alteni</a:t>
            </a:r>
            <a:r>
              <a:rPr lang="it-IT" dirty="0"/>
              <a:t> 	g. 132	3%</a:t>
            </a:r>
          </a:p>
          <a:p>
            <a:endParaRPr lang="it-IT" dirty="0"/>
          </a:p>
          <a:p>
            <a:r>
              <a:rPr lang="it-IT" dirty="0"/>
              <a:t>Case, </a:t>
            </a:r>
            <a:r>
              <a:rPr lang="it-IT" dirty="0" err="1"/>
              <a:t>ayre</a:t>
            </a:r>
            <a:r>
              <a:rPr lang="it-IT" dirty="0"/>
              <a:t> g. 46	1%</a:t>
            </a:r>
          </a:p>
          <a:p>
            <a:endParaRPr lang="it-IT" dirty="0"/>
          </a:p>
          <a:p>
            <a:r>
              <a:rPr lang="it-IT" dirty="0"/>
              <a:t>Rocche, </a:t>
            </a:r>
            <a:r>
              <a:rPr lang="it-IT" dirty="0" err="1"/>
              <a:t>impr</a:t>
            </a:r>
            <a:r>
              <a:rPr lang="it-IT" dirty="0"/>
              <a:t>. g.31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4867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rgbClr val="8CB64A"/>
                </a:solidFill>
              </a:rPr>
              <a:t>Progetto "Movimenti alleanza montagna-città" - Fondazione CRC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47A8-53CE-4C4A-8FA3-C67A4E990AC5}" type="slidenum">
              <a:rPr lang="it-IT" smtClean="0">
                <a:solidFill>
                  <a:srgbClr val="8CB64A"/>
                </a:solidFill>
              </a:rPr>
              <a:pPr/>
              <a:t>17</a:t>
            </a:fld>
            <a:endParaRPr lang="it-IT">
              <a:solidFill>
                <a:srgbClr val="8CB64A"/>
              </a:solidFill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569563" y="2655354"/>
            <a:ext cx="3975316" cy="1677391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it-IT" sz="4500" dirty="0">
                <a:solidFill>
                  <a:schemeClr val="tx1"/>
                </a:solidFill>
              </a:rPr>
              <a:t>Cervasca 16,06 %</a:t>
            </a:r>
          </a:p>
          <a:p>
            <a:pPr marL="0" indent="0" algn="ctr">
              <a:buNone/>
            </a:pPr>
            <a:r>
              <a:rPr lang="it-IT" sz="2600" dirty="0">
                <a:solidFill>
                  <a:schemeClr val="tx1"/>
                </a:solidFill>
              </a:rPr>
              <a:t>Vignolo 17,00 %</a:t>
            </a:r>
            <a:br>
              <a:rPr lang="it-IT" sz="2600" dirty="0">
                <a:solidFill>
                  <a:schemeClr val="tx1"/>
                </a:solidFill>
              </a:rPr>
            </a:br>
            <a:endParaRPr lang="it-IT" sz="26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it-IT" sz="2600" dirty="0">
                <a:solidFill>
                  <a:schemeClr val="tx1"/>
                </a:solidFill>
              </a:rPr>
              <a:t>Borgo San Dalmazzo 21,75 %</a:t>
            </a:r>
            <a:br>
              <a:rPr lang="it-IT" sz="2600" dirty="0">
                <a:solidFill>
                  <a:schemeClr val="tx1"/>
                </a:solidFill>
              </a:rPr>
            </a:br>
            <a:r>
              <a:rPr lang="it-IT" sz="2600" dirty="0">
                <a:solidFill>
                  <a:schemeClr val="tx1"/>
                </a:solidFill>
              </a:rPr>
              <a:t> </a:t>
            </a:r>
          </a:p>
          <a:p>
            <a:pPr marL="0" indent="0" algn="ctr">
              <a:buNone/>
            </a:pPr>
            <a:r>
              <a:rPr lang="it-IT" sz="2600" dirty="0">
                <a:solidFill>
                  <a:schemeClr val="tx1"/>
                </a:solidFill>
              </a:rPr>
              <a:t>Cuneo 14,47 % (1753 &lt;1%</a:t>
            </a:r>
            <a:r>
              <a:rPr lang="it-IT" sz="2400" dirty="0">
                <a:solidFill>
                  <a:schemeClr val="tx1"/>
                </a:solidFill>
              </a:rPr>
              <a:t>)</a:t>
            </a:r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2700" dirty="0"/>
              <a:t>DATI attuali DELLO SFRUTTAMENTO DEL SUOLO</a:t>
            </a:r>
          </a:p>
        </p:txBody>
      </p:sp>
    </p:spTree>
    <p:extLst>
      <p:ext uri="{BB962C8B-B14F-4D97-AF65-F5344CB8AC3E}">
        <p14:creationId xmlns:p14="http://schemas.microsoft.com/office/powerpoint/2010/main" val="186794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47664" y="2564904"/>
            <a:ext cx="6264696" cy="3046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Non ci sono Catasti Seicenteschi  (1649 e 1699)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Catasto del 1741 (la mappa è a Torino) erroneamente catalogato come del 1791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Catasto rilegato in cuoio, senza data, ma del 1770 classificato come «antico» ma posteriore all’altro, con mappe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Entrambi «moderni», geometrici, particellari, ordinati per possessori</a:t>
            </a:r>
          </a:p>
        </p:txBody>
      </p:sp>
    </p:spTree>
    <p:extLst>
      <p:ext uri="{BB962C8B-B14F-4D97-AF65-F5344CB8AC3E}">
        <p14:creationId xmlns:p14="http://schemas.microsoft.com/office/powerpoint/2010/main" val="3915713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831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99592" y="6237312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Ordinati  </a:t>
            </a:r>
            <a:r>
              <a:rPr lang="it-IT" sz="2000" b="1" dirty="0">
                <a:solidFill>
                  <a:srgbClr val="FF0000"/>
                </a:solidFill>
              </a:rPr>
              <a:t>(verbali del Consiglio)</a:t>
            </a:r>
            <a:r>
              <a:rPr lang="it-IT" sz="3200" b="1" dirty="0">
                <a:solidFill>
                  <a:srgbClr val="FF0000"/>
                </a:solidFill>
              </a:rPr>
              <a:t> e Causati dal 1640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043608" y="260648"/>
            <a:ext cx="62646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Cervasca diventa comune autonomo a fine 1500</a:t>
            </a:r>
          </a:p>
          <a:p>
            <a:r>
              <a:rPr lang="it-IT" sz="2400" b="1" dirty="0"/>
              <a:t>Dalla seconda metà del Seicento ampia documentazione d’archivio</a:t>
            </a:r>
          </a:p>
          <a:p>
            <a:r>
              <a:rPr lang="it-IT" sz="2400" b="1" dirty="0"/>
              <a:t>Statistiche agricole solo da metà Settecento</a:t>
            </a:r>
          </a:p>
          <a:p>
            <a:r>
              <a:rPr lang="it-IT" sz="2400" b="1" dirty="0"/>
              <a:t>Relazioni settecentesche: Sala, Brandizzo</a:t>
            </a:r>
          </a:p>
        </p:txBody>
      </p:sp>
    </p:spTree>
    <p:extLst>
      <p:ext uri="{BB962C8B-B14F-4D97-AF65-F5344CB8AC3E}">
        <p14:creationId xmlns:p14="http://schemas.microsoft.com/office/powerpoint/2010/main" val="4215093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0"/>
            <a:ext cx="885698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Catasto del 1741</a:t>
            </a:r>
          </a:p>
          <a:p>
            <a:endParaRPr lang="it-IT" sz="2400" b="1" dirty="0">
              <a:solidFill>
                <a:srgbClr val="FF0000"/>
              </a:solidFill>
            </a:endParaRPr>
          </a:p>
          <a:p>
            <a:r>
              <a:rPr lang="it-IT" sz="2400" b="1" dirty="0">
                <a:solidFill>
                  <a:srgbClr val="FF0000"/>
                </a:solidFill>
              </a:rPr>
              <a:t>522 possessori, 2752 particelle, 4682 giornate 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Maggior proprietario la Comunità con 369 giornate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Oltre 722 giornate di proprietà della chiesa, ecclesiastici o enti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3 possessori con più di 100 giornate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Oltre il 60% con meno di 5 giornate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113 possessori con meno di una giornata</a:t>
            </a:r>
          </a:p>
          <a:p>
            <a:endParaRPr lang="it-IT" sz="2400" b="1" dirty="0">
              <a:solidFill>
                <a:srgbClr val="FF0000"/>
              </a:solidFill>
            </a:endParaRPr>
          </a:p>
          <a:p>
            <a:r>
              <a:rPr lang="it-IT" sz="2400" b="1" dirty="0">
                <a:solidFill>
                  <a:srgbClr val="FF0000"/>
                </a:solidFill>
              </a:rPr>
              <a:t>Cognome più diffuso Parola con 46 intestatari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Armando e </a:t>
            </a:r>
            <a:r>
              <a:rPr lang="it-IT" sz="2400" b="1" dirty="0" err="1">
                <a:solidFill>
                  <a:srgbClr val="FF0000"/>
                </a:solidFill>
              </a:rPr>
              <a:t>Mandrile</a:t>
            </a:r>
            <a:r>
              <a:rPr lang="it-IT" sz="2400" b="1" dirty="0">
                <a:solidFill>
                  <a:srgbClr val="FF0000"/>
                </a:solidFill>
              </a:rPr>
              <a:t> 34, </a:t>
            </a:r>
            <a:r>
              <a:rPr lang="it-IT" sz="2400" b="1" dirty="0" err="1">
                <a:solidFill>
                  <a:srgbClr val="FF0000"/>
                </a:solidFill>
              </a:rPr>
              <a:t>Renaudo</a:t>
            </a:r>
            <a:r>
              <a:rPr lang="it-IT" sz="2400" b="1" dirty="0">
                <a:solidFill>
                  <a:srgbClr val="FF0000"/>
                </a:solidFill>
              </a:rPr>
              <a:t> e Serale 27, </a:t>
            </a:r>
            <a:r>
              <a:rPr lang="it-IT" sz="2400" b="1" dirty="0" err="1">
                <a:solidFill>
                  <a:srgbClr val="FF0000"/>
                </a:solidFill>
              </a:rPr>
              <a:t>Strero</a:t>
            </a:r>
            <a:r>
              <a:rPr lang="it-IT" sz="2400" b="1" dirty="0">
                <a:solidFill>
                  <a:srgbClr val="FF0000"/>
                </a:solidFill>
              </a:rPr>
              <a:t> 20, Giraudo 18, </a:t>
            </a:r>
            <a:r>
              <a:rPr lang="it-IT" sz="2400" b="1" dirty="0" err="1">
                <a:solidFill>
                  <a:srgbClr val="FF0000"/>
                </a:solidFill>
              </a:rPr>
              <a:t>Bramardo</a:t>
            </a:r>
            <a:r>
              <a:rPr lang="it-IT" sz="2400" b="1" dirty="0">
                <a:solidFill>
                  <a:srgbClr val="FF0000"/>
                </a:solidFill>
              </a:rPr>
              <a:t> e </a:t>
            </a:r>
            <a:r>
              <a:rPr lang="it-IT" sz="2400" b="1" dirty="0" err="1">
                <a:solidFill>
                  <a:srgbClr val="FF0000"/>
                </a:solidFill>
              </a:rPr>
              <a:t>Ollivero</a:t>
            </a:r>
            <a:r>
              <a:rPr lang="it-IT" sz="2400" b="1" dirty="0">
                <a:solidFill>
                  <a:srgbClr val="FF0000"/>
                </a:solidFill>
              </a:rPr>
              <a:t> 11, </a:t>
            </a:r>
            <a:r>
              <a:rPr lang="it-IT" sz="2400" b="1" dirty="0" err="1">
                <a:solidFill>
                  <a:srgbClr val="FF0000"/>
                </a:solidFill>
              </a:rPr>
              <a:t>Ristorto</a:t>
            </a:r>
            <a:r>
              <a:rPr lang="it-IT" sz="2400" b="1" dirty="0">
                <a:solidFill>
                  <a:srgbClr val="FF0000"/>
                </a:solidFill>
              </a:rPr>
              <a:t> 10</a:t>
            </a:r>
          </a:p>
          <a:p>
            <a:endParaRPr lang="it-IT" sz="2400" b="1" dirty="0">
              <a:solidFill>
                <a:srgbClr val="FF0000"/>
              </a:solidFill>
            </a:endParaRPr>
          </a:p>
          <a:p>
            <a:r>
              <a:rPr lang="it-IT" sz="2400" b="1" dirty="0">
                <a:solidFill>
                  <a:srgbClr val="FF0000"/>
                </a:solidFill>
              </a:rPr>
              <a:t>Il territorio è diviso in 17 Regioni o </a:t>
            </a:r>
            <a:r>
              <a:rPr lang="it-IT" sz="2400" b="1" dirty="0" err="1">
                <a:solidFill>
                  <a:srgbClr val="FF0000"/>
                </a:solidFill>
              </a:rPr>
              <a:t>Valbe</a:t>
            </a:r>
            <a:r>
              <a:rPr lang="it-IT" sz="2400" b="1" dirty="0">
                <a:solidFill>
                  <a:srgbClr val="FF0000"/>
                </a:solidFill>
              </a:rPr>
              <a:t>: </a:t>
            </a:r>
            <a:r>
              <a:rPr lang="it-IT" sz="2400" b="1" dirty="0" err="1">
                <a:solidFill>
                  <a:srgbClr val="FF0000"/>
                </a:solidFill>
              </a:rPr>
              <a:t>Roà</a:t>
            </a:r>
            <a:r>
              <a:rPr lang="it-IT" sz="2400" b="1" dirty="0">
                <a:solidFill>
                  <a:srgbClr val="FF0000"/>
                </a:solidFill>
              </a:rPr>
              <a:t> del Prato, Basse di Stura, </a:t>
            </a:r>
            <a:r>
              <a:rPr lang="it-IT" sz="2400" b="1" dirty="0" err="1">
                <a:solidFill>
                  <a:srgbClr val="FF0000"/>
                </a:solidFill>
              </a:rPr>
              <a:t>Cerialdo</a:t>
            </a:r>
            <a:r>
              <a:rPr lang="it-IT" sz="2400" b="1" dirty="0">
                <a:solidFill>
                  <a:srgbClr val="FF0000"/>
                </a:solidFill>
              </a:rPr>
              <a:t>, </a:t>
            </a:r>
            <a:r>
              <a:rPr lang="it-IT" sz="2400" b="1" dirty="0" err="1">
                <a:solidFill>
                  <a:srgbClr val="FF0000"/>
                </a:solidFill>
              </a:rPr>
              <a:t>Grumera</a:t>
            </a:r>
            <a:r>
              <a:rPr lang="it-IT" sz="2400" b="1" dirty="0">
                <a:solidFill>
                  <a:srgbClr val="FF0000"/>
                </a:solidFill>
              </a:rPr>
              <a:t> sottana e soprana, </a:t>
            </a:r>
            <a:r>
              <a:rPr lang="it-IT" sz="2400" b="1" dirty="0" err="1">
                <a:solidFill>
                  <a:srgbClr val="FF0000"/>
                </a:solidFill>
              </a:rPr>
              <a:t>Frescheri</a:t>
            </a:r>
            <a:r>
              <a:rPr lang="it-IT" sz="2400" b="1" dirty="0">
                <a:solidFill>
                  <a:srgbClr val="FF0000"/>
                </a:solidFill>
              </a:rPr>
              <a:t>, Olmetto, Pavia, Villa, </a:t>
            </a:r>
            <a:r>
              <a:rPr lang="it-IT" sz="2400" b="1" dirty="0" err="1">
                <a:solidFill>
                  <a:srgbClr val="FF0000"/>
                </a:solidFill>
              </a:rPr>
              <a:t>Vodarello</a:t>
            </a:r>
            <a:r>
              <a:rPr lang="it-IT" sz="2400" b="1" dirty="0">
                <a:solidFill>
                  <a:srgbClr val="FF0000"/>
                </a:solidFill>
              </a:rPr>
              <a:t>, </a:t>
            </a:r>
            <a:r>
              <a:rPr lang="it-IT" sz="2400" b="1" dirty="0" err="1">
                <a:solidFill>
                  <a:srgbClr val="FF0000"/>
                </a:solidFill>
              </a:rPr>
              <a:t>Royda</a:t>
            </a:r>
            <a:r>
              <a:rPr lang="it-IT" sz="2400" b="1" dirty="0">
                <a:solidFill>
                  <a:srgbClr val="FF0000"/>
                </a:solidFill>
              </a:rPr>
              <a:t>, </a:t>
            </a:r>
            <a:r>
              <a:rPr lang="it-IT" sz="2400" b="1" dirty="0" err="1">
                <a:solidFill>
                  <a:srgbClr val="FF0000"/>
                </a:solidFill>
              </a:rPr>
              <a:t>Bolleto</a:t>
            </a:r>
            <a:r>
              <a:rPr lang="it-IT" sz="2400" b="1" dirty="0">
                <a:solidFill>
                  <a:srgbClr val="FF0000"/>
                </a:solidFill>
              </a:rPr>
              <a:t>, Comba, </a:t>
            </a:r>
            <a:r>
              <a:rPr lang="it-IT" sz="2400" b="1" dirty="0" err="1">
                <a:solidFill>
                  <a:srgbClr val="FF0000"/>
                </a:solidFill>
              </a:rPr>
              <a:t>Roccassetti</a:t>
            </a:r>
            <a:r>
              <a:rPr lang="it-IT" sz="2400" b="1" dirty="0">
                <a:solidFill>
                  <a:srgbClr val="FF0000"/>
                </a:solidFill>
              </a:rPr>
              <a:t>, </a:t>
            </a:r>
            <a:r>
              <a:rPr lang="it-IT" sz="2400" b="1" dirty="0" err="1">
                <a:solidFill>
                  <a:srgbClr val="FF0000"/>
                </a:solidFill>
              </a:rPr>
              <a:t>Succaretto</a:t>
            </a:r>
            <a:r>
              <a:rPr lang="it-IT" sz="2400" b="1" dirty="0">
                <a:solidFill>
                  <a:srgbClr val="FF0000"/>
                </a:solidFill>
              </a:rPr>
              <a:t>, Prato Gaudino, </a:t>
            </a:r>
            <a:r>
              <a:rPr lang="it-IT" sz="2400" b="1" dirty="0" err="1">
                <a:solidFill>
                  <a:srgbClr val="FF0000"/>
                </a:solidFill>
              </a:rPr>
              <a:t>Ubacco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68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403648" y="548680"/>
            <a:ext cx="6624736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Territorio diviso fra grandi proprietà in pianura, spesso «immuni» </a:t>
            </a:r>
            <a:r>
              <a:rPr lang="it-IT" b="1" dirty="0">
                <a:solidFill>
                  <a:srgbClr val="FF0000"/>
                </a:solidFill>
              </a:rPr>
              <a:t>(qui la cascina di 67 gg. dei Padri di San Francesco)</a:t>
            </a:r>
            <a:r>
              <a:rPr lang="it-IT" sz="2400" b="1" dirty="0">
                <a:solidFill>
                  <a:srgbClr val="FF0000"/>
                </a:solidFill>
              </a:rPr>
              <a:t> e piccolissime aziende in collina </a:t>
            </a:r>
          </a:p>
        </p:txBody>
      </p:sp>
    </p:spTree>
    <p:extLst>
      <p:ext uri="{BB962C8B-B14F-4D97-AF65-F5344CB8AC3E}">
        <p14:creationId xmlns:p14="http://schemas.microsoft.com/office/powerpoint/2010/main" val="2204261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67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292080" y="404664"/>
            <a:ext cx="36004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Dal totale di registro di 100 lire si detraevano i beni immuni (del Conte ed ecclesiastici) e restava un valore di 76 lire</a:t>
            </a:r>
          </a:p>
          <a:p>
            <a:endParaRPr lang="it-IT" sz="2000" b="1" dirty="0"/>
          </a:p>
          <a:p>
            <a:r>
              <a:rPr lang="it-IT" sz="2000" b="1" dirty="0"/>
              <a:t>Circa un quarto dei beni fondiari (tutte le proprietà più estese e ricche) non erano tassate e questo contribuiva ad appesantire molto la «taglia» per i piccoli proprietari</a:t>
            </a:r>
          </a:p>
          <a:p>
            <a:endParaRPr lang="it-IT" sz="2000" b="1" dirty="0"/>
          </a:p>
          <a:p>
            <a:r>
              <a:rPr lang="it-IT" sz="2000" b="1" dirty="0"/>
              <a:t>A differenza di molti altri comuni, Cervasca non aveva praticamente entrate ed era obbligata a prelevare i soldi dovuti ai Savoia, alla chiesa, ai nobili e quelli per le varie spese dai cittadini</a:t>
            </a:r>
          </a:p>
        </p:txBody>
      </p:sp>
    </p:spTree>
    <p:extLst>
      <p:ext uri="{BB962C8B-B14F-4D97-AF65-F5344CB8AC3E}">
        <p14:creationId xmlns:p14="http://schemas.microsoft.com/office/powerpoint/2010/main" val="301036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27584" y="5733256"/>
            <a:ext cx="7704856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Il totale di registro, l’insieme dei valori fondiari di tutti i terreni del comune</a:t>
            </a:r>
          </a:p>
        </p:txBody>
      </p:sp>
    </p:spTree>
    <p:extLst>
      <p:ext uri="{BB962C8B-B14F-4D97-AF65-F5344CB8AC3E}">
        <p14:creationId xmlns:p14="http://schemas.microsoft.com/office/powerpoint/2010/main" val="2394724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260648"/>
            <a:ext cx="84969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Due Catasti in pochi anni (anzi tre…), </a:t>
            </a:r>
          </a:p>
          <a:p>
            <a:r>
              <a:rPr lang="it-IT" sz="2800" b="1" dirty="0">
                <a:solidFill>
                  <a:srgbClr val="FF0000"/>
                </a:solidFill>
              </a:rPr>
              <a:t>lo specchio di un periodo di grave crisi economica , guerre, annate agrarie negative, epidemia del bestiame, controversie per spostamento sede parrocchiale. </a:t>
            </a:r>
          </a:p>
          <a:p>
            <a:endParaRPr lang="it-IT" sz="2800" b="1" dirty="0">
              <a:solidFill>
                <a:srgbClr val="FF0000"/>
              </a:solidFill>
            </a:endParaRPr>
          </a:p>
          <a:p>
            <a:r>
              <a:rPr lang="it-IT" sz="2800" b="1" dirty="0">
                <a:solidFill>
                  <a:srgbClr val="FF0000"/>
                </a:solidFill>
              </a:rPr>
              <a:t>Molti «piccoli particolari» impossibilitati a pagare le tasse devono vendere gli appezzamenti</a:t>
            </a:r>
          </a:p>
          <a:p>
            <a:r>
              <a:rPr lang="it-IT" sz="2800" b="1" dirty="0">
                <a:solidFill>
                  <a:srgbClr val="FF0000"/>
                </a:solidFill>
              </a:rPr>
              <a:t>Difficoltà a tenere aggiornato il registro</a:t>
            </a:r>
          </a:p>
          <a:p>
            <a:endParaRPr lang="it-IT" sz="2800" b="1" dirty="0">
              <a:solidFill>
                <a:srgbClr val="FF0000"/>
              </a:solidFill>
            </a:endParaRPr>
          </a:p>
          <a:p>
            <a:r>
              <a:rPr lang="it-IT" sz="2800" b="1" dirty="0">
                <a:solidFill>
                  <a:srgbClr val="FF0000"/>
                </a:solidFill>
              </a:rPr>
              <a:t>Fra le particelle più diffuse, oltre a campo, prato, castagneto etc., </a:t>
            </a:r>
          </a:p>
          <a:p>
            <a:r>
              <a:rPr lang="it-IT" sz="2800" b="1" dirty="0">
                <a:solidFill>
                  <a:srgbClr val="FF0000"/>
                </a:solidFill>
              </a:rPr>
              <a:t>vigna, </a:t>
            </a:r>
            <a:r>
              <a:rPr lang="it-IT" sz="2800" b="1" dirty="0" err="1">
                <a:solidFill>
                  <a:srgbClr val="FF0000"/>
                </a:solidFill>
              </a:rPr>
              <a:t>alteno</a:t>
            </a:r>
            <a:r>
              <a:rPr lang="it-IT" sz="2800" b="1" dirty="0">
                <a:solidFill>
                  <a:srgbClr val="FF0000"/>
                </a:solidFill>
              </a:rPr>
              <a:t>, </a:t>
            </a:r>
            <a:r>
              <a:rPr lang="it-IT" sz="2800" b="1" dirty="0" err="1">
                <a:solidFill>
                  <a:srgbClr val="FF0000"/>
                </a:solidFill>
              </a:rPr>
              <a:t>ripaggio</a:t>
            </a:r>
            <a:r>
              <a:rPr lang="it-IT" sz="2800" b="1" dirty="0">
                <a:solidFill>
                  <a:srgbClr val="FF0000"/>
                </a:solidFill>
              </a:rPr>
              <a:t>, </a:t>
            </a:r>
            <a:r>
              <a:rPr lang="it-IT" sz="2800" b="1" dirty="0" err="1">
                <a:solidFill>
                  <a:srgbClr val="FF0000"/>
                </a:solidFill>
              </a:rPr>
              <a:t>giaira</a:t>
            </a:r>
            <a:r>
              <a:rPr lang="it-IT" sz="2800" b="1" dirty="0">
                <a:solidFill>
                  <a:srgbClr val="FF0000"/>
                </a:solidFill>
              </a:rPr>
              <a:t>, «terra nuda» </a:t>
            </a:r>
            <a:r>
              <a:rPr lang="it-IT" sz="2800" b="1" dirty="0" err="1">
                <a:solidFill>
                  <a:srgbClr val="FF0000"/>
                </a:solidFill>
              </a:rPr>
              <a:t>ayra</a:t>
            </a:r>
            <a:r>
              <a:rPr lang="it-IT" sz="2800" b="1" dirty="0">
                <a:solidFill>
                  <a:srgbClr val="FF0000"/>
                </a:solidFill>
              </a:rPr>
              <a:t> e sagna</a:t>
            </a:r>
          </a:p>
          <a:p>
            <a:endParaRPr lang="it-IT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858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87624" y="5373216"/>
            <a:ext cx="6768752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…in compenso, grafia ornata, parte grafica più curata</a:t>
            </a:r>
          </a:p>
        </p:txBody>
      </p:sp>
    </p:spTree>
    <p:extLst>
      <p:ext uri="{BB962C8B-B14F-4D97-AF65-F5344CB8AC3E}">
        <p14:creationId xmlns:p14="http://schemas.microsoft.com/office/powerpoint/2010/main" val="3295613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617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475656" y="4725144"/>
            <a:ext cx="612068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Consegna granaglie anno 1746</a:t>
            </a:r>
          </a:p>
        </p:txBody>
      </p:sp>
    </p:spTree>
    <p:extLst>
      <p:ext uri="{BB962C8B-B14F-4D97-AF65-F5344CB8AC3E}">
        <p14:creationId xmlns:p14="http://schemas.microsoft.com/office/powerpoint/2010/main" val="4105835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99592" y="332656"/>
            <a:ext cx="5688632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Consegna granaglie anno 1746</a:t>
            </a:r>
          </a:p>
        </p:txBody>
      </p:sp>
    </p:spTree>
    <p:extLst>
      <p:ext uri="{BB962C8B-B14F-4D97-AF65-F5344CB8AC3E}">
        <p14:creationId xmlns:p14="http://schemas.microsoft.com/office/powerpoint/2010/main" val="75023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71600" y="1052736"/>
            <a:ext cx="4824536" cy="15696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Consegna cereali minori </a:t>
            </a:r>
          </a:p>
          <a:p>
            <a:r>
              <a:rPr lang="it-IT" sz="3200" b="1" dirty="0">
                <a:solidFill>
                  <a:srgbClr val="FF0000"/>
                </a:solidFill>
              </a:rPr>
              <a:t>Fromentino, meliga, miglio, </a:t>
            </a:r>
            <a:r>
              <a:rPr lang="it-IT" sz="3200" b="1" dirty="0" err="1">
                <a:solidFill>
                  <a:srgbClr val="FF0000"/>
                </a:solidFill>
              </a:rPr>
              <a:t>marsaschi</a:t>
            </a:r>
            <a:endParaRPr lang="it-IT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45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39552" y="476672"/>
            <a:ext cx="5472608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dirty="0"/>
              <a:t>Secoli X-XIII “un’epoca di tangibile prosperità. Grazie anche a un optimum climatico che garantisce stagioni miti, favorendo le colture e i traffici fin nelle zone alpine.” </a:t>
            </a:r>
            <a:r>
              <a:rPr lang="it-IT" dirty="0"/>
              <a:t>(A. Barbero, 08)</a:t>
            </a:r>
            <a:endParaRPr lang="it-IT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843808" y="4365104"/>
            <a:ext cx="5760640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Importanza economica della montagna, autonomia politica, forte potere contrattuale che consente di tener testa al potere di allora, esenzioni, statuti, famiglie influenti (Lovera, Acceglio, Miglia…)</a:t>
            </a:r>
          </a:p>
        </p:txBody>
      </p:sp>
    </p:spTree>
    <p:extLst>
      <p:ext uri="{BB962C8B-B14F-4D97-AF65-F5344CB8AC3E}">
        <p14:creationId xmlns:p14="http://schemas.microsoft.com/office/powerpoint/2010/main" val="1166242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83568" y="2348880"/>
            <a:ext cx="7920880" cy="35394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Produzioni secondo il Brandizzo in emine (18 kg)</a:t>
            </a:r>
          </a:p>
          <a:p>
            <a:r>
              <a:rPr lang="it-IT" sz="2800" b="1" dirty="0">
                <a:solidFill>
                  <a:srgbClr val="FF0000"/>
                </a:solidFill>
              </a:rPr>
              <a:t>Segale 20832 </a:t>
            </a:r>
            <a:r>
              <a:rPr lang="it-IT" b="1" dirty="0">
                <a:solidFill>
                  <a:srgbClr val="FF0000"/>
                </a:solidFill>
              </a:rPr>
              <a:t>(3700 q), </a:t>
            </a:r>
            <a:r>
              <a:rPr lang="it-IT" sz="2800" b="1" dirty="0">
                <a:solidFill>
                  <a:srgbClr val="FF0000"/>
                </a:solidFill>
              </a:rPr>
              <a:t>frumento e </a:t>
            </a:r>
            <a:r>
              <a:rPr lang="it-IT" sz="2800" b="1" dirty="0" err="1">
                <a:solidFill>
                  <a:srgbClr val="FF0000"/>
                </a:solidFill>
              </a:rPr>
              <a:t>barbariato</a:t>
            </a:r>
            <a:r>
              <a:rPr lang="it-IT" sz="2800" b="1" dirty="0">
                <a:solidFill>
                  <a:srgbClr val="FF0000"/>
                </a:solidFill>
              </a:rPr>
              <a:t> 15016, </a:t>
            </a:r>
            <a:r>
              <a:rPr lang="it-IT" b="1" dirty="0">
                <a:solidFill>
                  <a:srgbClr val="FF0000"/>
                </a:solidFill>
              </a:rPr>
              <a:t>(2700 q)  </a:t>
            </a:r>
            <a:r>
              <a:rPr lang="it-IT" sz="2800" b="1" dirty="0" err="1">
                <a:solidFill>
                  <a:srgbClr val="FF0000"/>
                </a:solidFill>
              </a:rPr>
              <a:t>marsaschi</a:t>
            </a:r>
            <a:r>
              <a:rPr lang="it-IT" sz="2800" b="1" dirty="0">
                <a:solidFill>
                  <a:srgbClr val="FF0000"/>
                </a:solidFill>
              </a:rPr>
              <a:t> 18319 </a:t>
            </a:r>
            <a:r>
              <a:rPr lang="it-IT" b="1" dirty="0">
                <a:solidFill>
                  <a:srgbClr val="FF0000"/>
                </a:solidFill>
              </a:rPr>
              <a:t>(3300 q)</a:t>
            </a:r>
          </a:p>
          <a:p>
            <a:r>
              <a:rPr lang="it-IT" sz="2800" b="1" dirty="0">
                <a:solidFill>
                  <a:srgbClr val="FF0000"/>
                </a:solidFill>
              </a:rPr>
              <a:t>Vacche 850, lanute e caprine 300</a:t>
            </a:r>
          </a:p>
          <a:p>
            <a:r>
              <a:rPr lang="it-IT" sz="2800" b="1" dirty="0">
                <a:solidFill>
                  <a:srgbClr val="FF0000"/>
                </a:solidFill>
              </a:rPr>
              <a:t>Cocchetti rubbi 900 (</a:t>
            </a:r>
            <a:r>
              <a:rPr lang="it-IT" sz="1600" b="1" dirty="0">
                <a:solidFill>
                  <a:srgbClr val="FF0000"/>
                </a:solidFill>
              </a:rPr>
              <a:t>riescono a meraviglia i mori </a:t>
            </a:r>
            <a:r>
              <a:rPr lang="it-IT" sz="1600" b="1" dirty="0" err="1">
                <a:solidFill>
                  <a:srgbClr val="FF0000"/>
                </a:solidFill>
              </a:rPr>
              <a:t>celsi</a:t>
            </a:r>
            <a:r>
              <a:rPr lang="it-IT" sz="1600" b="1" dirty="0">
                <a:solidFill>
                  <a:srgbClr val="FF0000"/>
                </a:solidFill>
              </a:rPr>
              <a:t>)</a:t>
            </a:r>
          </a:p>
          <a:p>
            <a:r>
              <a:rPr lang="it-IT" sz="2800" b="1" dirty="0">
                <a:solidFill>
                  <a:srgbClr val="FF0000"/>
                </a:solidFill>
              </a:rPr>
              <a:t>Canapa rubbi 660, vino brente 2000, olio noce 300</a:t>
            </a:r>
          </a:p>
          <a:p>
            <a:r>
              <a:rPr lang="it-IT" sz="2800" b="1" dirty="0">
                <a:solidFill>
                  <a:srgbClr val="FF0000"/>
                </a:solidFill>
              </a:rPr>
              <a:t>Produzioni più che sufficienti per il fabbisogno… in media</a:t>
            </a:r>
            <a:r>
              <a:rPr lang="it-IT" b="1" dirty="0">
                <a:solidFill>
                  <a:srgbClr val="FF0000"/>
                </a:solidFill>
              </a:rPr>
              <a:t>…(situazione fondiaria di Cervasca molto disomogenea)</a:t>
            </a:r>
          </a:p>
        </p:txBody>
      </p:sp>
    </p:spTree>
    <p:extLst>
      <p:ext uri="{BB962C8B-B14F-4D97-AF65-F5344CB8AC3E}">
        <p14:creationId xmlns:p14="http://schemas.microsoft.com/office/powerpoint/2010/main" val="253091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4437112"/>
            <a:ext cx="8424936" cy="181588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…in annate normali. Proprio in quel periodo anni di carestia ed epidemia del bestiame</a:t>
            </a:r>
          </a:p>
          <a:p>
            <a:r>
              <a:rPr lang="it-IT" sz="2800" b="1" dirty="0">
                <a:solidFill>
                  <a:srgbClr val="FF0000"/>
                </a:solidFill>
              </a:rPr>
              <a:t>18-4-1742, si ordina una novena «per placare l’ira divina» e far cessare fame e malattie</a:t>
            </a:r>
          </a:p>
        </p:txBody>
      </p:sp>
    </p:spTree>
    <p:extLst>
      <p:ext uri="{BB962C8B-B14F-4D97-AF65-F5344CB8AC3E}">
        <p14:creationId xmlns:p14="http://schemas.microsoft.com/office/powerpoint/2010/main" val="419159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Text Box 6"/>
          <p:cNvSpPr txBox="1">
            <a:spLocks noChangeArrowheads="1"/>
          </p:cNvSpPr>
          <p:nvPr/>
        </p:nvSpPr>
        <p:spPr bwMode="auto">
          <a:xfrm>
            <a:off x="611188" y="2205038"/>
            <a:ext cx="2665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83972" name="Text Box 7"/>
          <p:cNvSpPr txBox="1">
            <a:spLocks noChangeArrowheads="1"/>
          </p:cNvSpPr>
          <p:nvPr/>
        </p:nvSpPr>
        <p:spPr bwMode="auto">
          <a:xfrm>
            <a:off x="395536" y="217716"/>
            <a:ext cx="3455988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400" b="1" dirty="0">
                <a:solidFill>
                  <a:srgbClr val="CC0000"/>
                </a:solidFill>
                <a:latin typeface="Garamond" panose="02020404030301010803" pitchFamily="18" charset="0"/>
              </a:rPr>
              <a:t>Differenze nella resa: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400" b="1" dirty="0">
                <a:solidFill>
                  <a:srgbClr val="CC0000"/>
                </a:solidFill>
                <a:latin typeface="Garamond" panose="02020404030301010803" pitchFamily="18" charset="0"/>
              </a:rPr>
              <a:t>Frumento 24 e/g = 4 q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400" b="1" dirty="0">
                <a:solidFill>
                  <a:srgbClr val="CC0000"/>
                </a:solidFill>
                <a:latin typeface="Garamond" panose="02020404030301010803" pitchFamily="18" charset="0"/>
              </a:rPr>
              <a:t>Segale 28 e/g = 5 q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2400" b="1" dirty="0">
              <a:solidFill>
                <a:srgbClr val="CC0000"/>
              </a:solidFill>
              <a:latin typeface="Garamond" panose="02020404030301010803" pitchFamily="18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400" b="1" dirty="0">
                <a:solidFill>
                  <a:srgbClr val="CC0000"/>
                </a:solidFill>
                <a:latin typeface="Garamond" panose="02020404030301010803" pitchFamily="18" charset="0"/>
              </a:rPr>
              <a:t>Differenza nelle colture: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400" b="1" dirty="0">
                <a:solidFill>
                  <a:srgbClr val="CC0000"/>
                </a:solidFill>
                <a:latin typeface="Garamond" panose="02020404030301010803" pitchFamily="18" charset="0"/>
              </a:rPr>
              <a:t>359 giornate a grano saraceno (formentone)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400" b="1" dirty="0">
                <a:solidFill>
                  <a:srgbClr val="CC0000"/>
                </a:solidFill>
                <a:latin typeface="Garamond" panose="02020404030301010803" pitchFamily="18" charset="0"/>
              </a:rPr>
              <a:t>16 e/ g , 800 quintali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400" b="1" dirty="0">
                <a:solidFill>
                  <a:srgbClr val="CC0000"/>
                </a:solidFill>
                <a:latin typeface="Garamond" panose="02020404030301010803" pitchFamily="18" charset="0"/>
              </a:rPr>
              <a:t>(consegna 350 q)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2400" b="1" dirty="0">
              <a:solidFill>
                <a:srgbClr val="CC0000"/>
              </a:solidFill>
              <a:latin typeface="Garamond" panose="02020404030301010803" pitchFamily="18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400" b="1" dirty="0">
                <a:solidFill>
                  <a:srgbClr val="CC0000"/>
                </a:solidFill>
                <a:latin typeface="Garamond" panose="02020404030301010803" pitchFamily="18" charset="0"/>
              </a:rPr>
              <a:t>85 emine di fave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400" b="1" dirty="0">
                <a:solidFill>
                  <a:srgbClr val="CC0000"/>
                </a:solidFill>
                <a:latin typeface="Garamond" panose="02020404030301010803" pitchFamily="18" charset="0"/>
              </a:rPr>
              <a:t>840 </a:t>
            </a:r>
            <a:r>
              <a:rPr lang="it-IT" altLang="it-IT" sz="2400" b="1" dirty="0" err="1">
                <a:solidFill>
                  <a:srgbClr val="CC0000"/>
                </a:solidFill>
                <a:latin typeface="Garamond" panose="02020404030301010803" pitchFamily="18" charset="0"/>
              </a:rPr>
              <a:t>em</a:t>
            </a:r>
            <a:r>
              <a:rPr lang="it-IT" altLang="it-IT" sz="2400" b="1" dirty="0">
                <a:solidFill>
                  <a:srgbClr val="CC0000"/>
                </a:solidFill>
                <a:latin typeface="Garamond" panose="02020404030301010803" pitchFamily="18" charset="0"/>
              </a:rPr>
              <a:t>. legumi (ceci?)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2400" b="1" dirty="0">
              <a:solidFill>
                <a:srgbClr val="CC0000"/>
              </a:solidFill>
              <a:latin typeface="Garamond" panose="02020404030301010803" pitchFamily="18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400" b="1" dirty="0">
                <a:solidFill>
                  <a:srgbClr val="CC0000"/>
                </a:solidFill>
                <a:latin typeface="Garamond" panose="02020404030301010803" pitchFamily="18" charset="0"/>
              </a:rPr>
              <a:t>Solo 420 emine di meliga non zootecnica!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2400" b="1" dirty="0">
                <a:solidFill>
                  <a:srgbClr val="CC0000"/>
                </a:solidFill>
                <a:latin typeface="Garamond" panose="02020404030301010803" pitchFamily="18" charset="0"/>
              </a:rPr>
              <a:t>Cereali solo per consumo umano eccetto l’avena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2400" b="1" dirty="0">
              <a:solidFill>
                <a:srgbClr val="CC00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4860" y="857250"/>
            <a:ext cx="6858000" cy="51435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572000" y="6237312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Lc 6,38 «una misura buona, pigiata, scossa e traboccante»</a:t>
            </a:r>
          </a:p>
        </p:txBody>
      </p:sp>
    </p:spTree>
    <p:extLst>
      <p:ext uri="{BB962C8B-B14F-4D97-AF65-F5344CB8AC3E}">
        <p14:creationId xmlns:p14="http://schemas.microsoft.com/office/powerpoint/2010/main" val="39823514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 descr="foto 700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06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8"/>
          <p:cNvSpPr txBox="1">
            <a:spLocks noChangeArrowheads="1"/>
          </p:cNvSpPr>
          <p:nvPr/>
        </p:nvSpPr>
        <p:spPr bwMode="auto">
          <a:xfrm>
            <a:off x="5003800" y="3573463"/>
            <a:ext cx="3529013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en-US" altLang="it-IT">
                <a:solidFill>
                  <a:srgbClr val="000000"/>
                </a:solidFill>
              </a:rPr>
              <a:t> </a:t>
            </a:r>
            <a:endParaRPr lang="it-IT" altLang="it-IT">
              <a:solidFill>
                <a:srgbClr val="000000"/>
              </a:solidFill>
            </a:endParaRPr>
          </a:p>
          <a:p>
            <a: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220072" y="548680"/>
            <a:ext cx="331274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  <a:r>
              <a:rPr lang="it-IT" sz="2800" b="1" dirty="0">
                <a:solidFill>
                  <a:srgbClr val="FF0000"/>
                </a:solidFill>
              </a:rPr>
              <a:t>I castagneti producevano  6 emine di castagne bianche per giornata, 3300 emine</a:t>
            </a:r>
          </a:p>
          <a:p>
            <a:endParaRPr lang="it-IT" sz="2800" b="1" dirty="0">
              <a:solidFill>
                <a:srgbClr val="FF0000"/>
              </a:solidFill>
            </a:endParaRPr>
          </a:p>
          <a:p>
            <a:r>
              <a:rPr lang="it-IT" sz="2800" b="1" dirty="0">
                <a:solidFill>
                  <a:srgbClr val="FF0000"/>
                </a:solidFill>
              </a:rPr>
              <a:t>Vi è una «gran quantità di noci» che </a:t>
            </a:r>
            <a:r>
              <a:rPr lang="it-IT" sz="2800" b="1">
                <a:solidFill>
                  <a:srgbClr val="FF0000"/>
                </a:solidFill>
              </a:rPr>
              <a:t>producono 300 </a:t>
            </a:r>
            <a:r>
              <a:rPr lang="it-IT" sz="2800" b="1" dirty="0">
                <a:solidFill>
                  <a:srgbClr val="FF0000"/>
                </a:solidFill>
              </a:rPr>
              <a:t>rubbi di olio</a:t>
            </a:r>
            <a:r>
              <a:rPr lang="it-IT" sz="2800" b="1">
                <a:solidFill>
                  <a:srgbClr val="FF0000"/>
                </a:solidFill>
              </a:rPr>
              <a:t>, </a:t>
            </a:r>
            <a:r>
              <a:rPr lang="it-IT" sz="2000" b="1">
                <a:solidFill>
                  <a:srgbClr val="FF0000"/>
                </a:solidFill>
              </a:rPr>
              <a:t>2400 litri circa, in parte venduti fuori comune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20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99792" y="3933056"/>
            <a:ext cx="5616624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La castagna base dell’alimentazione in collina: “</a:t>
            </a:r>
            <a:r>
              <a:rPr lang="it-IT" sz="24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il vitto de’ rurali consiste per lo più nelle castagne</a:t>
            </a:r>
            <a:r>
              <a:rPr lang="it-IT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”, (Brandizzo)</a:t>
            </a:r>
          </a:p>
          <a:p>
            <a:r>
              <a:rPr lang="it-IT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I castagneti investimento per abitanti delle alte valli</a:t>
            </a:r>
          </a:p>
          <a:p>
            <a:r>
              <a:rPr lang="it-IT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Il legno di castagno fondamentale per le costruzioni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974489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131840" y="692696"/>
            <a:ext cx="5328592" cy="29546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Le colture di una volta, </a:t>
            </a:r>
            <a:r>
              <a:rPr lang="it-IT" b="1" dirty="0">
                <a:solidFill>
                  <a:srgbClr val="FF0000"/>
                </a:solidFill>
              </a:rPr>
              <a:t>ormai scomparse o quasi e che si potrebbero recuperare:</a:t>
            </a:r>
          </a:p>
          <a:p>
            <a:r>
              <a:rPr lang="it-IT" sz="2800" b="1" dirty="0">
                <a:solidFill>
                  <a:srgbClr val="FF0000"/>
                </a:solidFill>
              </a:rPr>
              <a:t>i ceci e le fave</a:t>
            </a:r>
          </a:p>
          <a:p>
            <a:r>
              <a:rPr lang="it-IT" sz="2800" b="1" dirty="0">
                <a:solidFill>
                  <a:srgbClr val="FF0000"/>
                </a:solidFill>
              </a:rPr>
              <a:t>Il miglio e il «</a:t>
            </a:r>
            <a:r>
              <a:rPr lang="it-IT" sz="2800" b="1" dirty="0" err="1">
                <a:solidFill>
                  <a:srgbClr val="FF0000"/>
                </a:solidFill>
              </a:rPr>
              <a:t>frumentìn</a:t>
            </a:r>
            <a:r>
              <a:rPr lang="it-IT" sz="2800" b="1" dirty="0">
                <a:solidFill>
                  <a:srgbClr val="FF0000"/>
                </a:solidFill>
              </a:rPr>
              <a:t>»</a:t>
            </a:r>
          </a:p>
          <a:p>
            <a:r>
              <a:rPr lang="it-IT" sz="2800" b="1" dirty="0">
                <a:solidFill>
                  <a:srgbClr val="FF0000"/>
                </a:solidFill>
              </a:rPr>
              <a:t>la «melia» da polenta</a:t>
            </a:r>
          </a:p>
          <a:p>
            <a:r>
              <a:rPr lang="it-IT" sz="2800" b="1" dirty="0">
                <a:solidFill>
                  <a:srgbClr val="FF0000"/>
                </a:solidFill>
              </a:rPr>
              <a:t>la segale, l’avena,</a:t>
            </a:r>
          </a:p>
          <a:p>
            <a:r>
              <a:rPr lang="it-IT" sz="2800" b="1" dirty="0">
                <a:solidFill>
                  <a:srgbClr val="FF0000"/>
                </a:solidFill>
              </a:rPr>
              <a:t> la vite, il noce da frutto</a:t>
            </a:r>
          </a:p>
        </p:txBody>
      </p:sp>
    </p:spTree>
    <p:extLst>
      <p:ext uri="{BB962C8B-B14F-4D97-AF65-F5344CB8AC3E}">
        <p14:creationId xmlns:p14="http://schemas.microsoft.com/office/powerpoint/2010/main" val="28761833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Risultati immagini per foto capannoni agricoli in montag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-3175"/>
            <a:ext cx="4929188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3" name="CasellaDiTesto 1"/>
          <p:cNvSpPr txBox="1">
            <a:spLocks noChangeArrowheads="1"/>
          </p:cNvSpPr>
          <p:nvPr/>
        </p:nvSpPr>
        <p:spPr bwMode="auto">
          <a:xfrm>
            <a:off x="0" y="260350"/>
            <a:ext cx="4284663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2000" b="1" dirty="0">
                <a:solidFill>
                  <a:srgbClr val="FF0000"/>
                </a:solidFill>
              </a:rPr>
              <a:t>Zootecnica e agricoltura hanno «divorziato»</a:t>
            </a:r>
          </a:p>
          <a:p>
            <a: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2000" b="1" dirty="0">
                <a:solidFill>
                  <a:srgbClr val="FF0000"/>
                </a:solidFill>
              </a:rPr>
              <a:t>Allevamenti intensivi e agricoltura chimica</a:t>
            </a:r>
          </a:p>
          <a:p>
            <a: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2000" b="1" dirty="0">
              <a:solidFill>
                <a:srgbClr val="FF0000"/>
              </a:solidFill>
            </a:endParaRPr>
          </a:p>
          <a:p>
            <a: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2000" b="1" dirty="0">
                <a:solidFill>
                  <a:srgbClr val="FF0000"/>
                </a:solidFill>
              </a:rPr>
              <a:t>La maggioranza dei cereali coltivati per uso zootecnico (mais…)   </a:t>
            </a:r>
          </a:p>
          <a:p>
            <a: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2000" b="1" dirty="0">
              <a:solidFill>
                <a:srgbClr val="FF0000"/>
              </a:solidFill>
            </a:endParaRPr>
          </a:p>
          <a:p>
            <a: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2000" b="1" dirty="0">
                <a:solidFill>
                  <a:srgbClr val="FF0000"/>
                </a:solidFill>
              </a:rPr>
              <a:t>Il «miglioramento» genetico ha cambiato molto anche le varietà ancora coltivate: segale, grano, mais</a:t>
            </a:r>
          </a:p>
          <a:p>
            <a: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2000" b="1" dirty="0">
              <a:solidFill>
                <a:srgbClr val="FF0000"/>
              </a:solidFill>
            </a:endParaRPr>
          </a:p>
          <a:p>
            <a:pPr defTabSz="449263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2000" b="1" dirty="0">
                <a:solidFill>
                  <a:srgbClr val="FF0000"/>
                </a:solidFill>
              </a:rPr>
              <a:t>Ogni «miglioramento» ha un prezzo…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25" y="3529876"/>
            <a:ext cx="4909743" cy="328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91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064896" cy="750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619672" y="1196752"/>
            <a:ext cx="5904656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…per sapere dove si va, bisogna sapere da dove si viene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419872" y="4869160"/>
            <a:ext cx="439248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Grazie dell’attenzione !</a:t>
            </a:r>
          </a:p>
        </p:txBody>
      </p:sp>
    </p:spTree>
    <p:extLst>
      <p:ext uri="{BB962C8B-B14F-4D97-AF65-F5344CB8AC3E}">
        <p14:creationId xmlns:p14="http://schemas.microsoft.com/office/powerpoint/2010/main" val="774995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27584" y="4365104"/>
            <a:ext cx="7416824" cy="224676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 dirty="0">
                <a:solidFill>
                  <a:srgbClr val="800000"/>
                </a:solidFill>
                <a:latin typeface="Garamond" panose="02020404030301010803" pitchFamily="18" charset="0"/>
              </a:rPr>
              <a:t>Una economia di autosufficienza, scopo primario produrre il cibo e il necessario per la sopravvivenza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 dirty="0">
                <a:solidFill>
                  <a:srgbClr val="800000"/>
                </a:solidFill>
                <a:latin typeface="Garamond" panose="02020404030301010803" pitchFamily="18" charset="0"/>
              </a:rPr>
              <a:t>Centralità dei cereali, quota degli insediamenti funzione del clima</a:t>
            </a:r>
          </a:p>
        </p:txBody>
      </p:sp>
    </p:spTree>
    <p:extLst>
      <p:ext uri="{BB962C8B-B14F-4D97-AF65-F5344CB8AC3E}">
        <p14:creationId xmlns:p14="http://schemas.microsoft.com/office/powerpoint/2010/main" val="1714778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CasellaDiTesto 1"/>
          <p:cNvSpPr txBox="1">
            <a:spLocks noChangeArrowheads="1"/>
          </p:cNvSpPr>
          <p:nvPr/>
        </p:nvSpPr>
        <p:spPr bwMode="auto">
          <a:xfrm>
            <a:off x="5004048" y="764704"/>
            <a:ext cx="3889375" cy="34778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>
                <a:solidFill>
                  <a:srgbClr val="FF0000"/>
                </a:solidFill>
                <a:latin typeface="Calibri" pitchFamily="34" charset="0"/>
              </a:rPr>
              <a:t>Le comunità alpine riescono a riappropriarsi in parte delle risorse pascolive e boschive, favorite anche dai terreni incolti in pianura disponibili in inverno.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>
                <a:solidFill>
                  <a:srgbClr val="FF0000"/>
                </a:solidFill>
                <a:latin typeface="Calibri" pitchFamily="34" charset="0"/>
              </a:rPr>
              <a:t>Tutto cambia col raffreddamento del 1300 (estati fredde e piovose, malattie fungine dei cereali, peste) e soprattutto nel 1400 con lo scavo delle bialere e la bonifica dei terreni della pianura cuneese</a:t>
            </a:r>
          </a:p>
        </p:txBody>
      </p:sp>
    </p:spTree>
    <p:extLst>
      <p:ext uri="{BB962C8B-B14F-4D97-AF65-F5344CB8AC3E}">
        <p14:creationId xmlns:p14="http://schemas.microsoft.com/office/powerpoint/2010/main" val="797491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899592" y="5013176"/>
            <a:ext cx="7128792" cy="1200329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altLang="it-IT" sz="2400" b="1" dirty="0">
                <a:solidFill>
                  <a:srgbClr val="800000"/>
                </a:solidFill>
                <a:latin typeface="Garamond" panose="02020404030301010803" pitchFamily="18" charset="0"/>
              </a:rPr>
              <a:t>In passato simbiosi e perfetta integrazione fra agricoltura e allevamento</a:t>
            </a:r>
          </a:p>
          <a:p>
            <a:r>
              <a:rPr lang="it-IT" altLang="it-IT" sz="2400" b="1" dirty="0">
                <a:solidFill>
                  <a:srgbClr val="800000"/>
                </a:solidFill>
                <a:latin typeface="Garamond" panose="02020404030301010803" pitchFamily="18" charset="0"/>
              </a:rPr>
              <a:t>Oggi allevamenti specializzati e intensivi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837614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11188" y="4868863"/>
            <a:ext cx="7848600" cy="1570037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 defTabSz="449263" fontAlgn="base"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it-IT" sz="2400" b="1" dirty="0">
                <a:solidFill>
                  <a:srgbClr val="FF0000"/>
                </a:solidFill>
                <a:latin typeface="Garamond" panose="02020404030301010803" pitchFamily="18" charset="0"/>
                <a:cs typeface="Arial" charset="0"/>
              </a:rPr>
              <a:t>Agricoltura e allevamento al centro della vita</a:t>
            </a:r>
          </a:p>
          <a:p>
            <a:pPr defTabSz="449263" fontAlgn="base"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it-IT" sz="2400" b="1" dirty="0">
                <a:solidFill>
                  <a:srgbClr val="FF0000"/>
                </a:solidFill>
                <a:latin typeface="Garamond" panose="02020404030301010803" pitchFamily="18" charset="0"/>
                <a:cs typeface="Arial" charset="0"/>
              </a:rPr>
              <a:t>Negli Statuti di Valgrana del 1415 le norme zootecniche sono fra le pochissime ad essere non modificabili o cancellabili. Le altre norme erano «flessibili»: </a:t>
            </a:r>
            <a:r>
              <a:rPr lang="it-IT" sz="2400" b="1" i="1" dirty="0" err="1">
                <a:solidFill>
                  <a:srgbClr val="FF0000"/>
                </a:solidFill>
                <a:latin typeface="Garamond" panose="02020404030301010803" pitchFamily="18" charset="0"/>
                <a:cs typeface="Arial" charset="0"/>
              </a:rPr>
              <a:t>capitulatores</a:t>
            </a:r>
            <a:endParaRPr lang="it-IT" sz="2400" b="1" i="1" dirty="0">
              <a:solidFill>
                <a:srgbClr val="FF0000"/>
              </a:solidFill>
              <a:latin typeface="Garamond" panose="02020404030301010803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740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1988840"/>
            <a:ext cx="6552728" cy="15696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C00000"/>
                </a:solidFill>
                <a:cs typeface="Arial" charset="0"/>
              </a:rPr>
              <a:t>Mantenere il delicato equilibrio fra le opposte esigenze dell’agricoltura e dell’allevamento, fra beni «particolari», comuni e pubblici, fra sfruttamento delle risorse e conservazione</a:t>
            </a:r>
          </a:p>
        </p:txBody>
      </p:sp>
    </p:spTree>
    <p:extLst>
      <p:ext uri="{BB962C8B-B14F-4D97-AF65-F5344CB8AC3E}">
        <p14:creationId xmlns:p14="http://schemas.microsoft.com/office/powerpoint/2010/main" val="3578451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211638" y="1125538"/>
            <a:ext cx="4464050" cy="41549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FF0000"/>
                </a:solidFill>
                <a:latin typeface="Calibri" pitchFamily="34" charset="0"/>
              </a:rPr>
              <a:t>Cervasca al confine fra pianura e montagna con entrambe le situazioni e con due tipologie fondiarie: grandi aziende di proprietà di ecclesiastici o nobili in pianura e «piccoli particolari» in collina, due «mondi» diversi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dirty="0">
              <a:solidFill>
                <a:srgbClr val="FF0000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FF0000"/>
                </a:solidFill>
                <a:latin typeface="Calibri" pitchFamily="34" charset="0"/>
              </a:rPr>
              <a:t>La montagna è ricca di risorse foraggere e forestali sfruttabili solo dagli animali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FF0000"/>
                </a:solidFill>
                <a:latin typeface="Calibri" pitchFamily="34" charset="0"/>
              </a:rPr>
              <a:t>Quota e pendenza, fattori negativi per le coltivazioni, possono favorire  l’allevamento</a:t>
            </a:r>
          </a:p>
        </p:txBody>
      </p:sp>
    </p:spTree>
    <p:extLst>
      <p:ext uri="{BB962C8B-B14F-4D97-AF65-F5344CB8AC3E}">
        <p14:creationId xmlns:p14="http://schemas.microsoft.com/office/powerpoint/2010/main" val="2934524878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B8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B8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B8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B8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B8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B8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rra">
  <a:themeElements>
    <a:clrScheme name="Personalizzato 9">
      <a:dk1>
        <a:sysClr val="windowText" lastClr="000000"/>
      </a:dk1>
      <a:lt1>
        <a:sysClr val="window" lastClr="FFFFFF"/>
      </a:lt1>
      <a:dk2>
        <a:srgbClr val="1F497D"/>
      </a:dk2>
      <a:lt2>
        <a:srgbClr val="FBDABE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B8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B8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ividendi">
  <a:themeElements>
    <a:clrScheme name="Dividend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i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i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8.xml><?xml version="1.0" encoding="utf-8"?>
<a:theme xmlns:a="http://schemas.openxmlformats.org/drawingml/2006/main" name="3_Dividendi">
  <a:themeElements>
    <a:clrScheme name="Dividend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i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i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9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B8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B8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1429</Words>
  <Application>Microsoft Office PowerPoint</Application>
  <PresentationFormat>Presentazione su schermo (4:3)</PresentationFormat>
  <Paragraphs>180</Paragraphs>
  <Slides>37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12</vt:i4>
      </vt:variant>
      <vt:variant>
        <vt:lpstr>Titoli diapositive</vt:lpstr>
      </vt:variant>
      <vt:variant>
        <vt:i4>37</vt:i4>
      </vt:variant>
    </vt:vector>
  </HeadingPairs>
  <TitlesOfParts>
    <vt:vector size="57" baseType="lpstr">
      <vt:lpstr>Arial</vt:lpstr>
      <vt:lpstr>Calibri</vt:lpstr>
      <vt:lpstr>Franklin Gothic Book</vt:lpstr>
      <vt:lpstr>Franklin Gothic Medium</vt:lpstr>
      <vt:lpstr>Garamond</vt:lpstr>
      <vt:lpstr>Gill Sans MT</vt:lpstr>
      <vt:lpstr>Times New Roman</vt:lpstr>
      <vt:lpstr>Wingdings 2</vt:lpstr>
      <vt:lpstr>Tema di Office</vt:lpstr>
      <vt:lpstr>12_Tema di Office</vt:lpstr>
      <vt:lpstr>2_Struttura predefinita</vt:lpstr>
      <vt:lpstr>Struttura predefinita</vt:lpstr>
      <vt:lpstr>Terra</vt:lpstr>
      <vt:lpstr>1_Struttura predefinita</vt:lpstr>
      <vt:lpstr>Dividendi</vt:lpstr>
      <vt:lpstr>3_Dividendi</vt:lpstr>
      <vt:lpstr>3_Struttura predefinita</vt:lpstr>
      <vt:lpstr>4_Struttura predefinita</vt:lpstr>
      <vt:lpstr>5_Struttura predefinita</vt:lpstr>
      <vt:lpstr>2_Tema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Relazione del Brandizzo</vt:lpstr>
      <vt:lpstr>Relazione del Brandizzo 1753</vt:lpstr>
      <vt:lpstr>Cervasca 1753  uso del terreno</vt:lpstr>
      <vt:lpstr>DATI attuali DELLO SFRUTTAMENTO DEL SUOLO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Windows</dc:creator>
  <cp:lastModifiedBy>utente</cp:lastModifiedBy>
  <cp:revision>100</cp:revision>
  <dcterms:created xsi:type="dcterms:W3CDTF">2018-11-12T15:18:21Z</dcterms:created>
  <dcterms:modified xsi:type="dcterms:W3CDTF">2021-11-14T21:15:20Z</dcterms:modified>
</cp:coreProperties>
</file>