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57" r:id="rId5"/>
    <p:sldId id="266" r:id="rId6"/>
    <p:sldId id="258" r:id="rId7"/>
    <p:sldId id="260" r:id="rId8"/>
    <p:sldId id="259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261592300962376E-2"/>
          <c:y val="2.8194444444444459E-2"/>
          <c:w val="0.87129396325459318"/>
          <c:h val="0.6872998687664042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trendline>
            <c:spPr>
              <a:ln w="22225" cap="rnd">
                <a:solidFill>
                  <a:srgbClr val="FF0000"/>
                </a:solidFill>
                <a:prstDash val="lgDashDotDot"/>
              </a:ln>
              <a:effectLst/>
            </c:spPr>
            <c:trendlineType val="linear"/>
            <c:dispRSqr val="0"/>
            <c:dispEq val="0"/>
          </c:trendline>
          <c:cat>
            <c:numRef>
              <c:f>Foglio1!$A$9:$A$29</c:f>
              <c:numCache>
                <c:formatCode>0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Foglio1!$O$9:$O$29</c:f>
              <c:numCache>
                <c:formatCode>0.00</c:formatCode>
                <c:ptCount val="21"/>
                <c:pt idx="0">
                  <c:v>28</c:v>
                </c:pt>
                <c:pt idx="1">
                  <c:v>27</c:v>
                </c:pt>
                <c:pt idx="2">
                  <c:v>25.516129032258064</c:v>
                </c:pt>
                <c:pt idx="3">
                  <c:v>28.64516129032258</c:v>
                </c:pt>
                <c:pt idx="4">
                  <c:v>27.322580645161292</c:v>
                </c:pt>
                <c:pt idx="5">
                  <c:v>27.741935483870968</c:v>
                </c:pt>
                <c:pt idx="6">
                  <c:v>29.580645161290324</c:v>
                </c:pt>
                <c:pt idx="7">
                  <c:v>28.129032258064516</c:v>
                </c:pt>
                <c:pt idx="8">
                  <c:v>27.032258064516128</c:v>
                </c:pt>
                <c:pt idx="9">
                  <c:v>27.419354838709676</c:v>
                </c:pt>
                <c:pt idx="10">
                  <c:v>29.032258064516128</c:v>
                </c:pt>
                <c:pt idx="11">
                  <c:v>25.838709677419356</c:v>
                </c:pt>
                <c:pt idx="12">
                  <c:v>28.35483870967742</c:v>
                </c:pt>
                <c:pt idx="13">
                  <c:v>28.225806451612904</c:v>
                </c:pt>
                <c:pt idx="14">
                  <c:v>26.29032258064516</c:v>
                </c:pt>
                <c:pt idx="15">
                  <c:v>30.741935483870968</c:v>
                </c:pt>
                <c:pt idx="16">
                  <c:v>28.225806451612904</c:v>
                </c:pt>
                <c:pt idx="17">
                  <c:v>28.129032258064516</c:v>
                </c:pt>
                <c:pt idx="18">
                  <c:v>28.866666666666667</c:v>
                </c:pt>
                <c:pt idx="19">
                  <c:v>29.193548387096776</c:v>
                </c:pt>
                <c:pt idx="20">
                  <c:v>28.033333333333335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6D-4893-A116-3344801B7E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3581631"/>
        <c:axId val="243574559"/>
      </c:lineChart>
      <c:catAx>
        <c:axId val="243581631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3574559"/>
        <c:crosses val="autoZero"/>
        <c:auto val="1"/>
        <c:lblAlgn val="ctr"/>
        <c:lblOffset val="100"/>
        <c:noMultiLvlLbl val="0"/>
      </c:catAx>
      <c:valAx>
        <c:axId val="243574559"/>
        <c:scaling>
          <c:orientation val="minMax"/>
          <c:max val="33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3581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minime luglio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trendline>
            <c:spPr>
              <a:ln w="25400" cap="rnd">
                <a:solidFill>
                  <a:schemeClr val="accent3">
                    <a:lumMod val="60000"/>
                    <a:lumOff val="40000"/>
                  </a:schemeClr>
                </a:solidFill>
                <a:prstDash val="lgDashDotDot"/>
              </a:ln>
              <a:effectLst/>
            </c:spPr>
            <c:trendlineType val="poly"/>
            <c:order val="3"/>
            <c:dispRSqr val="0"/>
            <c:dispEq val="0"/>
          </c:trendline>
          <c:cat>
            <c:numRef>
              <c:f>medie!$A$9:$A$29</c:f>
              <c:numCache>
                <c:formatCode>0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medie!$N$9:$N$29</c:f>
              <c:numCache>
                <c:formatCode>0.00</c:formatCode>
                <c:ptCount val="21"/>
                <c:pt idx="0">
                  <c:v>14</c:v>
                </c:pt>
                <c:pt idx="1">
                  <c:v>15.064516129032258</c:v>
                </c:pt>
                <c:pt idx="2">
                  <c:v>15.35483870967742</c:v>
                </c:pt>
                <c:pt idx="3">
                  <c:v>17.419354838709676</c:v>
                </c:pt>
                <c:pt idx="4">
                  <c:v>15.483870967741936</c:v>
                </c:pt>
                <c:pt idx="5">
                  <c:v>16.70967741935484</c:v>
                </c:pt>
                <c:pt idx="6">
                  <c:v>17.967741935483872</c:v>
                </c:pt>
                <c:pt idx="7">
                  <c:v>15.387096774193548</c:v>
                </c:pt>
                <c:pt idx="8">
                  <c:v>15.67741935483871</c:v>
                </c:pt>
                <c:pt idx="9">
                  <c:v>16.258064516129032</c:v>
                </c:pt>
                <c:pt idx="10">
                  <c:v>18.322580645161292</c:v>
                </c:pt>
                <c:pt idx="11">
                  <c:v>15.64516129032258</c:v>
                </c:pt>
                <c:pt idx="12">
                  <c:v>16.258064516129032</c:v>
                </c:pt>
                <c:pt idx="13">
                  <c:v>16.870967741935484</c:v>
                </c:pt>
                <c:pt idx="14">
                  <c:v>14.806451612903226</c:v>
                </c:pt>
                <c:pt idx="15">
                  <c:v>19.483870967741936</c:v>
                </c:pt>
                <c:pt idx="16">
                  <c:v>16.967741935483872</c:v>
                </c:pt>
                <c:pt idx="17">
                  <c:v>16.612903225806452</c:v>
                </c:pt>
                <c:pt idx="18">
                  <c:v>18.2</c:v>
                </c:pt>
                <c:pt idx="19">
                  <c:v>17.967741935483872</c:v>
                </c:pt>
                <c:pt idx="20">
                  <c:v>17.133333333333333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94-4751-AD4D-533793975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395775"/>
        <c:axId val="1156403679"/>
      </c:lineChart>
      <c:catAx>
        <c:axId val="1156395775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6403679"/>
        <c:crosses val="autoZero"/>
        <c:auto val="1"/>
        <c:lblAlgn val="ctr"/>
        <c:lblOffset val="100"/>
        <c:noMultiLvlLbl val="0"/>
      </c:catAx>
      <c:valAx>
        <c:axId val="1156403679"/>
        <c:scaling>
          <c:orientation val="minMax"/>
          <c:min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6395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70024580260787E-2"/>
          <c:y val="0.1283110424594055"/>
          <c:w val="0.9294294463192101"/>
          <c:h val="0.85231089176053954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trendline>
            <c:spPr>
              <a:ln w="28575" cap="rnd">
                <a:solidFill>
                  <a:srgbClr val="00B0F0"/>
                </a:solidFill>
                <a:prstDash val="lgDashDotDot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Foglio1!$A$9:$A$29</c:f>
              <c:numCache>
                <c:formatCode>0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xVal>
          <c:yVal>
            <c:numRef>
              <c:f>Foglio1!$B$9:$B$29</c:f>
              <c:numCache>
                <c:formatCode>0.00</c:formatCode>
                <c:ptCount val="21"/>
                <c:pt idx="0">
                  <c:v>-4</c:v>
                </c:pt>
                <c:pt idx="1">
                  <c:v>-2.903225806451613</c:v>
                </c:pt>
                <c:pt idx="2">
                  <c:v>-4.4516129032258061</c:v>
                </c:pt>
                <c:pt idx="3">
                  <c:v>-2.935483870967742</c:v>
                </c:pt>
                <c:pt idx="4">
                  <c:v>-2.870967741935484</c:v>
                </c:pt>
                <c:pt idx="5">
                  <c:v>-3.032258064516129</c:v>
                </c:pt>
                <c:pt idx="6">
                  <c:v>-3.161290322580645</c:v>
                </c:pt>
                <c:pt idx="7">
                  <c:v>0.25806451612903225</c:v>
                </c:pt>
                <c:pt idx="8">
                  <c:v>-0.58064516129032262</c:v>
                </c:pt>
                <c:pt idx="9">
                  <c:v>-4.129032258064516</c:v>
                </c:pt>
                <c:pt idx="10">
                  <c:v>-5.5161290322580649</c:v>
                </c:pt>
                <c:pt idx="11">
                  <c:v>-1.2580645161290323</c:v>
                </c:pt>
                <c:pt idx="12">
                  <c:v>-1.4193548387096775</c:v>
                </c:pt>
                <c:pt idx="13">
                  <c:v>-1.8387096774193548</c:v>
                </c:pt>
                <c:pt idx="14">
                  <c:v>0.25806451612903225</c:v>
                </c:pt>
                <c:pt idx="15">
                  <c:v>-0.90322580645161288</c:v>
                </c:pt>
                <c:pt idx="16">
                  <c:v>-1.6774193548387097</c:v>
                </c:pt>
                <c:pt idx="17">
                  <c:v>-3.225806451612903</c:v>
                </c:pt>
                <c:pt idx="18">
                  <c:v>0.66666666666666663</c:v>
                </c:pt>
                <c:pt idx="19">
                  <c:v>-3.129032258064516</c:v>
                </c:pt>
                <c:pt idx="20">
                  <c:v>-0.6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16F-4C02-9C4A-AF193C0E4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577055"/>
        <c:axId val="243577471"/>
      </c:scatterChart>
      <c:valAx>
        <c:axId val="243577055"/>
        <c:scaling>
          <c:orientation val="minMax"/>
          <c:max val="2022"/>
          <c:min val="1998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3577471"/>
        <c:crosses val="autoZero"/>
        <c:crossBetween val="midCat"/>
        <c:majorUnit val="2"/>
      </c:valAx>
      <c:valAx>
        <c:axId val="243577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3577055"/>
        <c:crossesAt val="1998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massime gennaio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7.7770778652668418E-2"/>
          <c:y val="0.18865740740740741"/>
          <c:w val="0.87778477690288714"/>
          <c:h val="0.6920585447652376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trendline>
            <c:spPr>
              <a:ln w="25400" cap="rnd">
                <a:solidFill>
                  <a:schemeClr val="accent1"/>
                </a:solidFill>
                <a:prstDash val="lgDashDotDot"/>
              </a:ln>
              <a:effectLst/>
            </c:spPr>
            <c:trendlineType val="poly"/>
            <c:order val="2"/>
            <c:dispRSqr val="0"/>
            <c:dispEq val="0"/>
          </c:trendline>
          <c:cat>
            <c:numRef>
              <c:f>medie!$A$9:$A$29</c:f>
              <c:numCache>
                <c:formatCode>0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medie!$C$9:$C$29</c:f>
              <c:numCache>
                <c:formatCode>0.00</c:formatCode>
                <c:ptCount val="21"/>
                <c:pt idx="0">
                  <c:v>6</c:v>
                </c:pt>
                <c:pt idx="1">
                  <c:v>4.709677419354839</c:v>
                </c:pt>
                <c:pt idx="2">
                  <c:v>6.032258064516129</c:v>
                </c:pt>
                <c:pt idx="3">
                  <c:v>6.5161290322580649</c:v>
                </c:pt>
                <c:pt idx="4">
                  <c:v>5.806451612903226</c:v>
                </c:pt>
                <c:pt idx="5">
                  <c:v>6.806451612903226</c:v>
                </c:pt>
                <c:pt idx="6">
                  <c:v>4.838709677419355</c:v>
                </c:pt>
                <c:pt idx="7">
                  <c:v>10.193548387096774</c:v>
                </c:pt>
                <c:pt idx="8">
                  <c:v>7.225806451612903</c:v>
                </c:pt>
                <c:pt idx="9">
                  <c:v>4.870967741935484</c:v>
                </c:pt>
                <c:pt idx="10">
                  <c:v>3.064516129032258</c:v>
                </c:pt>
                <c:pt idx="11">
                  <c:v>5.580645161290323</c:v>
                </c:pt>
                <c:pt idx="12">
                  <c:v>8.387096774193548</c:v>
                </c:pt>
                <c:pt idx="13">
                  <c:v>7.225806451612903</c:v>
                </c:pt>
                <c:pt idx="14">
                  <c:v>7.4516129032258061</c:v>
                </c:pt>
                <c:pt idx="15">
                  <c:v>8.870967741935484</c:v>
                </c:pt>
                <c:pt idx="16">
                  <c:v>7.645161290322581</c:v>
                </c:pt>
                <c:pt idx="17">
                  <c:v>4.870967741935484</c:v>
                </c:pt>
                <c:pt idx="18">
                  <c:v>9.3000000000000007</c:v>
                </c:pt>
                <c:pt idx="19">
                  <c:v>7.903225806451613</c:v>
                </c:pt>
                <c:pt idx="20">
                  <c:v>9.4333333333333336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2E-4022-AB7A-62B9C3C888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4569295"/>
        <c:axId val="934570127"/>
      </c:lineChart>
      <c:catAx>
        <c:axId val="934569295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34570127"/>
        <c:crosses val="autoZero"/>
        <c:auto val="1"/>
        <c:lblAlgn val="ctr"/>
        <c:lblOffset val="100"/>
        <c:noMultiLvlLbl val="0"/>
      </c:catAx>
      <c:valAx>
        <c:axId val="934570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34569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491376077990255E-2"/>
          <c:y val="1.9378065780055007E-2"/>
          <c:w val="0.94999010540349127"/>
          <c:h val="0.7901678031872809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pioggia!$C$3</c:f>
              <c:strCache>
                <c:ptCount val="1"/>
                <c:pt idx="0">
                  <c:v>pieni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pioggia!$A$4:$A$29</c:f>
              <c:numCache>
                <c:formatCode>General</c:formatCode>
                <c:ptCount val="26"/>
                <c:pt idx="0">
                  <c:v>95</c:v>
                </c:pt>
                <c:pt idx="1">
                  <c:v>96</c:v>
                </c:pt>
                <c:pt idx="2">
                  <c:v>97</c:v>
                </c:pt>
                <c:pt idx="3">
                  <c:v>98</c:v>
                </c:pt>
                <c:pt idx="4">
                  <c:v>99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</c:v>
                </c:pt>
                <c:pt idx="21">
                  <c:v>16</c:v>
                </c:pt>
                <c:pt idx="22">
                  <c:v>17</c:v>
                </c:pt>
                <c:pt idx="23">
                  <c:v>18</c:v>
                </c:pt>
                <c:pt idx="24">
                  <c:v>19</c:v>
                </c:pt>
                <c:pt idx="25">
                  <c:v>20</c:v>
                </c:pt>
              </c:numCache>
            </c:numRef>
          </c:cat>
          <c:val>
            <c:numRef>
              <c:f>pioggia!$C$4:$C$29</c:f>
              <c:numCache>
                <c:formatCode>General</c:formatCode>
                <c:ptCount val="26"/>
                <c:pt idx="0">
                  <c:v>11</c:v>
                </c:pt>
                <c:pt idx="1">
                  <c:v>37</c:v>
                </c:pt>
                <c:pt idx="2">
                  <c:v>11</c:v>
                </c:pt>
                <c:pt idx="3">
                  <c:v>10</c:v>
                </c:pt>
                <c:pt idx="4">
                  <c:v>18</c:v>
                </c:pt>
                <c:pt idx="5">
                  <c:v>16</c:v>
                </c:pt>
                <c:pt idx="6">
                  <c:v>13</c:v>
                </c:pt>
                <c:pt idx="7">
                  <c:v>23</c:v>
                </c:pt>
                <c:pt idx="8">
                  <c:v>19</c:v>
                </c:pt>
                <c:pt idx="9">
                  <c:v>13</c:v>
                </c:pt>
                <c:pt idx="10">
                  <c:v>10</c:v>
                </c:pt>
                <c:pt idx="11">
                  <c:v>9</c:v>
                </c:pt>
                <c:pt idx="12">
                  <c:v>10</c:v>
                </c:pt>
                <c:pt idx="13">
                  <c:v>13</c:v>
                </c:pt>
                <c:pt idx="14">
                  <c:v>14</c:v>
                </c:pt>
                <c:pt idx="15">
                  <c:v>22</c:v>
                </c:pt>
                <c:pt idx="16">
                  <c:v>18</c:v>
                </c:pt>
                <c:pt idx="17">
                  <c:v>12</c:v>
                </c:pt>
                <c:pt idx="18">
                  <c:v>15</c:v>
                </c:pt>
                <c:pt idx="19">
                  <c:v>29</c:v>
                </c:pt>
                <c:pt idx="20">
                  <c:v>9</c:v>
                </c:pt>
                <c:pt idx="21">
                  <c:v>19</c:v>
                </c:pt>
                <c:pt idx="22">
                  <c:v>10</c:v>
                </c:pt>
                <c:pt idx="23">
                  <c:v>21</c:v>
                </c:pt>
                <c:pt idx="24">
                  <c:v>21</c:v>
                </c:pt>
                <c:pt idx="2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47-4A23-867C-C05FD1186D27}"/>
            </c:ext>
          </c:extLst>
        </c:ser>
        <c:ser>
          <c:idx val="1"/>
          <c:order val="1"/>
          <c:tx>
            <c:strRef>
              <c:f>pioggia!$D$3</c:f>
              <c:strCache>
                <c:ptCount val="1"/>
                <c:pt idx="0">
                  <c:v>gior. piogia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pioggia!$A$4:$A$29</c:f>
              <c:numCache>
                <c:formatCode>General</c:formatCode>
                <c:ptCount val="26"/>
                <c:pt idx="0">
                  <c:v>95</c:v>
                </c:pt>
                <c:pt idx="1">
                  <c:v>96</c:v>
                </c:pt>
                <c:pt idx="2">
                  <c:v>97</c:v>
                </c:pt>
                <c:pt idx="3">
                  <c:v>98</c:v>
                </c:pt>
                <c:pt idx="4">
                  <c:v>99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</c:v>
                </c:pt>
                <c:pt idx="21">
                  <c:v>16</c:v>
                </c:pt>
                <c:pt idx="22">
                  <c:v>17</c:v>
                </c:pt>
                <c:pt idx="23">
                  <c:v>18</c:v>
                </c:pt>
                <c:pt idx="24">
                  <c:v>19</c:v>
                </c:pt>
                <c:pt idx="25">
                  <c:v>20</c:v>
                </c:pt>
              </c:numCache>
            </c:numRef>
          </c:cat>
          <c:val>
            <c:numRef>
              <c:f>pioggia!$D$4:$D$29</c:f>
              <c:numCache>
                <c:formatCode>General</c:formatCode>
                <c:ptCount val="26"/>
                <c:pt idx="0">
                  <c:v>70</c:v>
                </c:pt>
                <c:pt idx="1">
                  <c:v>68</c:v>
                </c:pt>
                <c:pt idx="2">
                  <c:v>49</c:v>
                </c:pt>
                <c:pt idx="3">
                  <c:v>53</c:v>
                </c:pt>
                <c:pt idx="4">
                  <c:v>61</c:v>
                </c:pt>
                <c:pt idx="5">
                  <c:v>68</c:v>
                </c:pt>
                <c:pt idx="6">
                  <c:v>41</c:v>
                </c:pt>
                <c:pt idx="7">
                  <c:v>73</c:v>
                </c:pt>
                <c:pt idx="8">
                  <c:v>47</c:v>
                </c:pt>
                <c:pt idx="9">
                  <c:v>67</c:v>
                </c:pt>
                <c:pt idx="10">
                  <c:v>71</c:v>
                </c:pt>
                <c:pt idx="11">
                  <c:v>49</c:v>
                </c:pt>
                <c:pt idx="12">
                  <c:v>45</c:v>
                </c:pt>
                <c:pt idx="13">
                  <c:v>80</c:v>
                </c:pt>
                <c:pt idx="14">
                  <c:v>65</c:v>
                </c:pt>
                <c:pt idx="15">
                  <c:v>57</c:v>
                </c:pt>
                <c:pt idx="16">
                  <c:v>55</c:v>
                </c:pt>
                <c:pt idx="17">
                  <c:v>51</c:v>
                </c:pt>
                <c:pt idx="18">
                  <c:v>78</c:v>
                </c:pt>
                <c:pt idx="19">
                  <c:v>86</c:v>
                </c:pt>
                <c:pt idx="20">
                  <c:v>64</c:v>
                </c:pt>
                <c:pt idx="21">
                  <c:v>86</c:v>
                </c:pt>
                <c:pt idx="22">
                  <c:v>49</c:v>
                </c:pt>
                <c:pt idx="23">
                  <c:v>98</c:v>
                </c:pt>
                <c:pt idx="24">
                  <c:v>71</c:v>
                </c:pt>
                <c:pt idx="25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47-4A23-867C-C05FD1186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2265280"/>
        <c:axId val="222265696"/>
        <c:axId val="0"/>
      </c:bar3DChart>
      <c:catAx>
        <c:axId val="22226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2265696"/>
        <c:crosses val="autoZero"/>
        <c:auto val="1"/>
        <c:lblAlgn val="ctr"/>
        <c:lblOffset val="100"/>
        <c:noMultiLvlLbl val="0"/>
      </c:catAx>
      <c:valAx>
        <c:axId val="22226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226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trendline>
            <c:spPr>
              <a:ln w="25400" cap="rnd">
                <a:solidFill>
                  <a:srgbClr val="00B0F0"/>
                </a:solidFill>
                <a:prstDash val="lgDashDotDot"/>
              </a:ln>
              <a:effectLst/>
            </c:spPr>
            <c:trendlineType val="poly"/>
            <c:order val="2"/>
            <c:dispRSqr val="0"/>
            <c:dispEq val="0"/>
          </c:trendline>
          <c:cat>
            <c:strRef>
              <c:f>'[Dati temp     Neve.xlsx]Neve'!$G$5:$G$28</c:f>
              <c:strCache>
                <c:ptCount val="24"/>
                <c:pt idx="0">
                  <c:v>96/97</c:v>
                </c:pt>
                <c:pt idx="1">
                  <c:v>97/98</c:v>
                </c:pt>
                <c:pt idx="2">
                  <c:v>98/99</c:v>
                </c:pt>
                <c:pt idx="3">
                  <c:v>99/00</c:v>
                </c:pt>
                <c:pt idx="4">
                  <c:v>00/01</c:v>
                </c:pt>
                <c:pt idx="5">
                  <c:v>01/02</c:v>
                </c:pt>
                <c:pt idx="6">
                  <c:v>02/03</c:v>
                </c:pt>
                <c:pt idx="7">
                  <c:v>03/04</c:v>
                </c:pt>
                <c:pt idx="8">
                  <c:v>04/05</c:v>
                </c:pt>
                <c:pt idx="9">
                  <c:v>05/06</c:v>
                </c:pt>
                <c:pt idx="10">
                  <c:v>06/07</c:v>
                </c:pt>
                <c:pt idx="11">
                  <c:v>07/08</c:v>
                </c:pt>
                <c:pt idx="12">
                  <c:v>08/09</c:v>
                </c:pt>
                <c:pt idx="13">
                  <c:v>09/10</c:v>
                </c:pt>
                <c:pt idx="14">
                  <c:v>10/11</c:v>
                </c:pt>
                <c:pt idx="15">
                  <c:v>11/12</c:v>
                </c:pt>
                <c:pt idx="16">
                  <c:v>12/13</c:v>
                </c:pt>
                <c:pt idx="17">
                  <c:v>13/14</c:v>
                </c:pt>
                <c:pt idx="18">
                  <c:v>14/15</c:v>
                </c:pt>
                <c:pt idx="19">
                  <c:v>15/16</c:v>
                </c:pt>
                <c:pt idx="20">
                  <c:v>16/17</c:v>
                </c:pt>
                <c:pt idx="21">
                  <c:v>17/18</c:v>
                </c:pt>
                <c:pt idx="22">
                  <c:v>18/19</c:v>
                </c:pt>
                <c:pt idx="23">
                  <c:v>19/20</c:v>
                </c:pt>
              </c:strCache>
            </c:strRef>
          </c:cat>
          <c:val>
            <c:numRef>
              <c:f>'[Dati temp     Neve.xlsx]Neve'!$F$5:$F$28</c:f>
              <c:numCache>
                <c:formatCode>General</c:formatCode>
                <c:ptCount val="24"/>
                <c:pt idx="0">
                  <c:v>6</c:v>
                </c:pt>
                <c:pt idx="1">
                  <c:v>8</c:v>
                </c:pt>
                <c:pt idx="2">
                  <c:v>7</c:v>
                </c:pt>
                <c:pt idx="3">
                  <c:v>1</c:v>
                </c:pt>
                <c:pt idx="4">
                  <c:v>10</c:v>
                </c:pt>
                <c:pt idx="5">
                  <c:v>4</c:v>
                </c:pt>
                <c:pt idx="6">
                  <c:v>12</c:v>
                </c:pt>
                <c:pt idx="7">
                  <c:v>8</c:v>
                </c:pt>
                <c:pt idx="8">
                  <c:v>9</c:v>
                </c:pt>
                <c:pt idx="9">
                  <c:v>11</c:v>
                </c:pt>
                <c:pt idx="10">
                  <c:v>1</c:v>
                </c:pt>
                <c:pt idx="11">
                  <c:v>8</c:v>
                </c:pt>
                <c:pt idx="12">
                  <c:v>18</c:v>
                </c:pt>
                <c:pt idx="13">
                  <c:v>20</c:v>
                </c:pt>
                <c:pt idx="14">
                  <c:v>15</c:v>
                </c:pt>
                <c:pt idx="15">
                  <c:v>10</c:v>
                </c:pt>
                <c:pt idx="16">
                  <c:v>15</c:v>
                </c:pt>
                <c:pt idx="17">
                  <c:v>12</c:v>
                </c:pt>
                <c:pt idx="18">
                  <c:v>8</c:v>
                </c:pt>
                <c:pt idx="19">
                  <c:v>4</c:v>
                </c:pt>
                <c:pt idx="20">
                  <c:v>3</c:v>
                </c:pt>
                <c:pt idx="21">
                  <c:v>17</c:v>
                </c:pt>
                <c:pt idx="22">
                  <c:v>2</c:v>
                </c:pt>
                <c:pt idx="2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B8-4362-9988-062A7E5592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9468863"/>
        <c:axId val="1199469279"/>
      </c:lineChart>
      <c:catAx>
        <c:axId val="1199468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99469279"/>
        <c:crosses val="autoZero"/>
        <c:auto val="1"/>
        <c:lblAlgn val="ctr"/>
        <c:lblOffset val="100"/>
        <c:noMultiLvlLbl val="0"/>
      </c:catAx>
      <c:valAx>
        <c:axId val="1199469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99468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massime settembre</a:t>
            </a:r>
          </a:p>
        </c:rich>
      </c:tx>
      <c:layout>
        <c:manualLayout>
          <c:xMode val="edge"/>
          <c:yMode val="edge"/>
          <c:x val="0.43276282619193374"/>
          <c:y val="4.91068213531539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5.3115434776822561E-2"/>
          <c:y val="0.11279223029552542"/>
          <c:w val="0.94688456522317743"/>
          <c:h val="0.8233843686607612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trendline>
            <c:spPr>
              <a:ln w="25400" cap="rnd">
                <a:solidFill>
                  <a:schemeClr val="accent2">
                    <a:lumMod val="60000"/>
                    <a:lumOff val="40000"/>
                  </a:schemeClr>
                </a:solidFill>
                <a:prstDash val="lgDashDotDot"/>
              </a:ln>
              <a:effectLst/>
            </c:spPr>
            <c:trendlineType val="linear"/>
            <c:dispRSqr val="0"/>
            <c:dispEq val="0"/>
          </c:trendline>
          <c:cat>
            <c:numRef>
              <c:f>medie!$A$9:$A$29</c:f>
              <c:numCache>
                <c:formatCode>0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medie!$S$9:$S$29</c:f>
              <c:numCache>
                <c:formatCode>0.00</c:formatCode>
                <c:ptCount val="21"/>
                <c:pt idx="0">
                  <c:v>24</c:v>
                </c:pt>
                <c:pt idx="1">
                  <c:v>20.3</c:v>
                </c:pt>
                <c:pt idx="2">
                  <c:v>20.333333333333332</c:v>
                </c:pt>
                <c:pt idx="3">
                  <c:v>21.866666666666667</c:v>
                </c:pt>
                <c:pt idx="4">
                  <c:v>23</c:v>
                </c:pt>
                <c:pt idx="5">
                  <c:v>21.4</c:v>
                </c:pt>
                <c:pt idx="6">
                  <c:v>23.2</c:v>
                </c:pt>
                <c:pt idx="7">
                  <c:v>21.133333333333333</c:v>
                </c:pt>
                <c:pt idx="8">
                  <c:v>20.533333333333335</c:v>
                </c:pt>
                <c:pt idx="9">
                  <c:v>22.033333333333335</c:v>
                </c:pt>
                <c:pt idx="10">
                  <c:v>21.433333333333334</c:v>
                </c:pt>
                <c:pt idx="11">
                  <c:v>24.933333333333334</c:v>
                </c:pt>
                <c:pt idx="12">
                  <c:v>21.533333333333335</c:v>
                </c:pt>
                <c:pt idx="13">
                  <c:v>22.633333333333333</c:v>
                </c:pt>
                <c:pt idx="14">
                  <c:v>22.366666666666667</c:v>
                </c:pt>
                <c:pt idx="15">
                  <c:v>21.233333333333334</c:v>
                </c:pt>
                <c:pt idx="16">
                  <c:v>23.966666666666665</c:v>
                </c:pt>
                <c:pt idx="17">
                  <c:v>21.7</c:v>
                </c:pt>
                <c:pt idx="18">
                  <c:v>24.448275862068964</c:v>
                </c:pt>
                <c:pt idx="19">
                  <c:v>22.8</c:v>
                </c:pt>
                <c:pt idx="20">
                  <c:v>23.689655172413794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FA-47AC-84BB-215A61892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3829136"/>
        <c:axId val="433828720"/>
      </c:lineChart>
      <c:catAx>
        <c:axId val="43382913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33828720"/>
        <c:crosses val="autoZero"/>
        <c:auto val="1"/>
        <c:lblAlgn val="ctr"/>
        <c:lblOffset val="100"/>
        <c:noMultiLvlLbl val="0"/>
      </c:catAx>
      <c:valAx>
        <c:axId val="433828720"/>
        <c:scaling>
          <c:orientation val="minMax"/>
          <c:min val="1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3382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minime settembre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trendline>
            <c:spPr>
              <a:ln w="25400" cap="rnd">
                <a:solidFill>
                  <a:schemeClr val="accent1"/>
                </a:solidFill>
                <a:prstDash val="lgDashDotDot"/>
              </a:ln>
              <a:effectLst/>
            </c:spPr>
            <c:trendlineType val="poly"/>
            <c:order val="2"/>
            <c:dispRSqr val="0"/>
            <c:dispEq val="0"/>
          </c:trendline>
          <c:cat>
            <c:numRef>
              <c:f>medie!$A$9:$A$29</c:f>
              <c:numCache>
                <c:formatCode>0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medie!$R$9:$R$29</c:f>
              <c:numCache>
                <c:formatCode>0.00</c:formatCode>
                <c:ptCount val="21"/>
                <c:pt idx="0">
                  <c:v>11</c:v>
                </c:pt>
                <c:pt idx="1">
                  <c:v>8.5</c:v>
                </c:pt>
                <c:pt idx="2">
                  <c:v>11.666666666666666</c:v>
                </c:pt>
                <c:pt idx="3">
                  <c:v>11.266666666666667</c:v>
                </c:pt>
                <c:pt idx="4">
                  <c:v>12.8</c:v>
                </c:pt>
                <c:pt idx="5">
                  <c:v>13.233333333333333</c:v>
                </c:pt>
                <c:pt idx="6">
                  <c:v>14.066666666666666</c:v>
                </c:pt>
                <c:pt idx="7">
                  <c:v>10.733333333333333</c:v>
                </c:pt>
                <c:pt idx="8">
                  <c:v>11.1</c:v>
                </c:pt>
                <c:pt idx="9">
                  <c:v>12.7</c:v>
                </c:pt>
                <c:pt idx="10">
                  <c:v>11.766666666666667</c:v>
                </c:pt>
                <c:pt idx="11">
                  <c:v>13.666666666666666</c:v>
                </c:pt>
                <c:pt idx="12">
                  <c:v>11.7</c:v>
                </c:pt>
                <c:pt idx="13">
                  <c:v>12.033333333333333</c:v>
                </c:pt>
                <c:pt idx="14">
                  <c:v>13.233333333333333</c:v>
                </c:pt>
                <c:pt idx="15">
                  <c:v>12</c:v>
                </c:pt>
                <c:pt idx="16">
                  <c:v>13.5</c:v>
                </c:pt>
                <c:pt idx="17">
                  <c:v>10.566666666666666</c:v>
                </c:pt>
                <c:pt idx="18">
                  <c:v>14.586206896551724</c:v>
                </c:pt>
                <c:pt idx="19">
                  <c:v>13.333333333333334</c:v>
                </c:pt>
                <c:pt idx="20">
                  <c:v>13.103448275862069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CD-40F4-B378-D385E56C17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587888"/>
        <c:axId val="444589968"/>
      </c:lineChart>
      <c:catAx>
        <c:axId val="4445878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44589968"/>
        <c:crosses val="autoZero"/>
        <c:auto val="1"/>
        <c:lblAlgn val="ctr"/>
        <c:lblOffset val="100"/>
        <c:noMultiLvlLbl val="0"/>
      </c:catAx>
      <c:valAx>
        <c:axId val="444589968"/>
        <c:scaling>
          <c:orientation val="minMax"/>
          <c:min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4458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massime aprile</a:t>
            </a:r>
          </a:p>
        </c:rich>
      </c:tx>
      <c:layout>
        <c:manualLayout>
          <c:xMode val="edge"/>
          <c:yMode val="edge"/>
          <c:x val="0.3598263342082239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7.8783027121609811E-2"/>
          <c:y val="0.13773148148148148"/>
          <c:w val="0.87778477690288714"/>
          <c:h val="0.6920585447652376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trendline>
            <c:spPr>
              <a:ln w="25400" cap="rnd">
                <a:solidFill>
                  <a:schemeClr val="accent4">
                    <a:lumMod val="60000"/>
                    <a:lumOff val="40000"/>
                  </a:schemeClr>
                </a:solidFill>
                <a:prstDash val="lgDashDotDot"/>
              </a:ln>
              <a:effectLst/>
            </c:spPr>
            <c:trendlineType val="poly"/>
            <c:order val="2"/>
            <c:dispRSqr val="0"/>
            <c:dispEq val="0"/>
          </c:trendline>
          <c:cat>
            <c:numRef>
              <c:f>medie!$A$9:$A$29</c:f>
              <c:numCache>
                <c:formatCode>0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medie!$I$9:$I$29</c:f>
              <c:numCache>
                <c:formatCode>0.00</c:formatCode>
                <c:ptCount val="21"/>
                <c:pt idx="0">
                  <c:v>16</c:v>
                </c:pt>
                <c:pt idx="1">
                  <c:v>17.433333333333334</c:v>
                </c:pt>
                <c:pt idx="2">
                  <c:v>16.2</c:v>
                </c:pt>
                <c:pt idx="3">
                  <c:v>15.466666666666667</c:v>
                </c:pt>
                <c:pt idx="4">
                  <c:v>15.533333333333333</c:v>
                </c:pt>
                <c:pt idx="5">
                  <c:v>14.866666666666667</c:v>
                </c:pt>
                <c:pt idx="6">
                  <c:v>17.5</c:v>
                </c:pt>
                <c:pt idx="7">
                  <c:v>20.133333333333333</c:v>
                </c:pt>
                <c:pt idx="8">
                  <c:v>15.6</c:v>
                </c:pt>
                <c:pt idx="9">
                  <c:v>15.733333333333333</c:v>
                </c:pt>
                <c:pt idx="10">
                  <c:v>16.433333333333334</c:v>
                </c:pt>
                <c:pt idx="11">
                  <c:v>19.600000000000001</c:v>
                </c:pt>
                <c:pt idx="12">
                  <c:v>14.933333333333334</c:v>
                </c:pt>
                <c:pt idx="13">
                  <c:v>16.033333333333335</c:v>
                </c:pt>
                <c:pt idx="14">
                  <c:v>17.866666666666667</c:v>
                </c:pt>
                <c:pt idx="15">
                  <c:v>18.133333333333333</c:v>
                </c:pt>
                <c:pt idx="16">
                  <c:v>17.866666666666667</c:v>
                </c:pt>
                <c:pt idx="17">
                  <c:v>17.766666666666666</c:v>
                </c:pt>
                <c:pt idx="18">
                  <c:v>18.620689655172413</c:v>
                </c:pt>
                <c:pt idx="19">
                  <c:v>18.033333333333335</c:v>
                </c:pt>
                <c:pt idx="20">
                  <c:v>18.103448275862068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C2-4ED2-9AFB-90DE7299E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5920736"/>
        <c:axId val="1156705040"/>
      </c:lineChart>
      <c:catAx>
        <c:axId val="115592073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6705040"/>
        <c:crosses val="autoZero"/>
        <c:auto val="1"/>
        <c:lblAlgn val="ctr"/>
        <c:lblOffset val="100"/>
        <c:noMultiLvlLbl val="0"/>
      </c:catAx>
      <c:valAx>
        <c:axId val="1156705040"/>
        <c:scaling>
          <c:orientation val="minMax"/>
          <c:min val="1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592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2188396" y="1315092"/>
            <a:ext cx="7818633" cy="1849348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15" name="Sottotitolo 14"/>
          <p:cNvSpPr>
            <a:spLocks noGrp="1"/>
          </p:cNvSpPr>
          <p:nvPr>
            <p:ph type="subTitle" idx="1"/>
          </p:nvPr>
        </p:nvSpPr>
        <p:spPr>
          <a:xfrm>
            <a:off x="2470934" y="3503488"/>
            <a:ext cx="7253555" cy="1746605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endParaRPr lang="it-IT" dirty="0"/>
          </a:p>
        </p:txBody>
      </p:sp>
      <p:pic>
        <p:nvPicPr>
          <p:cNvPr id="16" name="Immagine 15"/>
          <p:cNvPicPr/>
          <p:nvPr/>
        </p:nvPicPr>
        <p:blipFill rotWithShape="1">
          <a:blip r:embed="rId2"/>
          <a:srcRect l="-2440" t="26437" r="2440" b="30278"/>
          <a:stretch/>
        </p:blipFill>
        <p:spPr bwMode="auto">
          <a:xfrm>
            <a:off x="3037963" y="1509509"/>
            <a:ext cx="6119495" cy="19939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magine 16"/>
          <p:cNvPicPr/>
          <p:nvPr/>
        </p:nvPicPr>
        <p:blipFill rotWithShape="1">
          <a:blip r:embed="rId2"/>
          <a:srcRect l="-69" t="68734" r="24711" b="3"/>
          <a:stretch/>
        </p:blipFill>
        <p:spPr bwMode="auto">
          <a:xfrm>
            <a:off x="4505219" y="4145622"/>
            <a:ext cx="2619910" cy="996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06313" cy="184597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7760473" y="4880761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Bradley Hand ITC" panose="03070402050302030203" pitchFamily="66" charset="0"/>
              </a:rPr>
              <a:t>Silvia Paruzza</a:t>
            </a:r>
            <a:endParaRPr lang="it-IT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5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5400" b="1" smtClean="0">
                <a:latin typeface="Bradley Hand ITC" panose="03070402050302030203" pitchFamily="66" charset="0"/>
              </a:rPr>
              <a:t/>
            </a:r>
            <a:br>
              <a:rPr lang="it-IT" sz="5400" b="1" smtClean="0">
                <a:latin typeface="Bradley Hand ITC" panose="03070402050302030203" pitchFamily="66" charset="0"/>
              </a:rPr>
            </a:br>
            <a:r>
              <a:rPr lang="it-IT" sz="7300" b="1" smtClean="0">
                <a:latin typeface="Bradley Hand ITC" panose="03070402050302030203" pitchFamily="66" charset="0"/>
              </a:rPr>
              <a:t>Conclusione?</a:t>
            </a:r>
            <a:r>
              <a:rPr lang="it-IT" sz="7300" b="1" dirty="0">
                <a:latin typeface="Bradley Hand ITC" panose="03070402050302030203" pitchFamily="66" charset="0"/>
              </a:rPr>
              <a:t/>
            </a:r>
            <a:br>
              <a:rPr lang="it-IT" sz="7300" b="1" dirty="0">
                <a:latin typeface="Bradley Hand ITC" panose="03070402050302030203" pitchFamily="66" charset="0"/>
              </a:rPr>
            </a:br>
            <a:endParaRPr lang="it-IT" sz="7300" b="1" dirty="0">
              <a:latin typeface="Bradley Hand ITC" panose="03070402050302030203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04126" y="2556932"/>
            <a:ext cx="10469365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2600" b="1" dirty="0" smtClean="0"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r>
              <a:rPr lang="it-IT" sz="7200" b="1" dirty="0" smtClean="0">
                <a:latin typeface="Bradley Hand ITC" panose="03070402050302030203" pitchFamily="66" charset="0"/>
              </a:rPr>
              <a:t>Dove  trovo i semi delle arachidi??? </a:t>
            </a:r>
          </a:p>
          <a:p>
            <a:pPr marL="0" indent="0" algn="ctr">
              <a:buNone/>
            </a:pPr>
            <a:endParaRPr lang="it-IT" sz="7200" b="1" dirty="0">
              <a:latin typeface="Bradley Hand ITC" panose="03070402050302030203" pitchFamily="66" charset="0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876389" y="2556932"/>
            <a:ext cx="10469365" cy="2744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sz="5400" dirty="0" smtClean="0">
                <a:latin typeface="Bradley Hand ITC" panose="03070402050302030203" pitchFamily="66" charset="0"/>
              </a:rPr>
              <a:t> </a:t>
            </a:r>
            <a:endParaRPr lang="it-IT" sz="54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4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dati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14454" y="2659674"/>
            <a:ext cx="9601196" cy="3318936"/>
          </a:xfrm>
        </p:spPr>
        <p:txBody>
          <a:bodyPr>
            <a:normAutofit/>
          </a:bodyPr>
          <a:lstStyle/>
          <a:p>
            <a:r>
              <a:rPr lang="it-IT" sz="3200" dirty="0" smtClean="0"/>
              <a:t>Dove: Cervasca Santo Stefano,</a:t>
            </a:r>
          </a:p>
          <a:p>
            <a:r>
              <a:rPr lang="it-IT" sz="3200" dirty="0" smtClean="0"/>
              <a:t>Che cosa: meteo e temperature </a:t>
            </a:r>
            <a:r>
              <a:rPr lang="it-IT" sz="3200" dirty="0" err="1" smtClean="0"/>
              <a:t>min</a:t>
            </a:r>
            <a:r>
              <a:rPr lang="it-IT" sz="3200" dirty="0" smtClean="0"/>
              <a:t> e </a:t>
            </a:r>
            <a:r>
              <a:rPr lang="it-IT" sz="3200" dirty="0" err="1" smtClean="0"/>
              <a:t>max</a:t>
            </a:r>
            <a:endParaRPr lang="it-IT" sz="3200" dirty="0" smtClean="0"/>
          </a:p>
          <a:p>
            <a:r>
              <a:rPr lang="it-IT" sz="3200" dirty="0" smtClean="0"/>
              <a:t>Quanto tempo: circa 25 anni</a:t>
            </a:r>
          </a:p>
          <a:p>
            <a:r>
              <a:rPr lang="it-IT" sz="3200" dirty="0" smtClean="0"/>
              <a:t>Frequenza: giornaliera</a:t>
            </a:r>
          </a:p>
          <a:p>
            <a:r>
              <a:rPr lang="it-IT" sz="3200" dirty="0" smtClean="0"/>
              <a:t>Da chi: Silvio Riba</a:t>
            </a:r>
            <a:endParaRPr lang="it-IT" sz="3200" dirty="0"/>
          </a:p>
        </p:txBody>
      </p:sp>
      <p:sp>
        <p:nvSpPr>
          <p:cNvPr id="5" name="AutoShape 2" descr="Immagine simboli meteo - Disegni Da Stampare Gratis - Imm. 995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4" descr="Immagine icone del meteo - Disegni Da Stampare Gratis - Imm. 2959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6" descr="Immagine icone del meteo - Disegni Da Stampare Gratis - Imm. 2959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" name="Immagine 9" descr="C:\Users\silvia\AppData\Local\Microsoft\Windows\INetCache\Content.MSO\EA7B50A3.tmp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trans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70" y="2455524"/>
            <a:ext cx="2948684" cy="3523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377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grafici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Il caldo</a:t>
            </a:r>
          </a:p>
          <a:p>
            <a:r>
              <a:rPr lang="it-IT" sz="3200" dirty="0" smtClean="0"/>
              <a:t>Il freddo</a:t>
            </a:r>
          </a:p>
          <a:p>
            <a:r>
              <a:rPr lang="it-IT" sz="3200" dirty="0" smtClean="0"/>
              <a:t>La pioggia </a:t>
            </a:r>
          </a:p>
          <a:p>
            <a:r>
              <a:rPr lang="it-IT" sz="3200" dirty="0" smtClean="0"/>
              <a:t>La neve </a:t>
            </a:r>
          </a:p>
          <a:p>
            <a:r>
              <a:rPr lang="it-IT" sz="3200" dirty="0" smtClean="0"/>
              <a:t>Le stagioni</a:t>
            </a:r>
            <a:endParaRPr lang="it-IT" sz="3200" dirty="0"/>
          </a:p>
        </p:txBody>
      </p:sp>
      <p:pic>
        <p:nvPicPr>
          <p:cNvPr id="4" name="Picture 2" descr="Arachidi immagini vettoriali RF, disegni Arachidi stock |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848775"/>
            <a:ext cx="2104899" cy="157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972" y="2419354"/>
            <a:ext cx="7477794" cy="33709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181" y="2328851"/>
            <a:ext cx="7819849" cy="3775098"/>
          </a:xfrm>
          <a:prstGeom prst="rect">
            <a:avLst/>
          </a:prstGeom>
        </p:spPr>
      </p:pic>
      <p:pic>
        <p:nvPicPr>
          <p:cNvPr id="1026" name="Picture 2" descr="https://www.arpa.piemonte.it/export/image_gallery/21603_09-11-2021_01-01-1958_00_0_TERMA_545_0_PNG/tmax_day_7979_197120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829" y="2198834"/>
            <a:ext cx="7328962" cy="403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85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Il caldo</a:t>
            </a:r>
            <a:br>
              <a:rPr lang="it-IT" dirty="0" smtClean="0"/>
            </a:br>
            <a:r>
              <a:rPr lang="it-IT" dirty="0" smtClean="0"/>
              <a:t> </a:t>
            </a:r>
            <a:r>
              <a:rPr lang="it-IT" sz="2800" dirty="0" smtClean="0"/>
              <a:t>media massime di luglio</a:t>
            </a:r>
            <a:endParaRPr lang="it-IT" sz="28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342832"/>
              </p:ext>
            </p:extLst>
          </p:nvPr>
        </p:nvGraphicFramePr>
        <p:xfrm>
          <a:off x="1022277" y="2477610"/>
          <a:ext cx="9601200" cy="3950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Arachidi immagini vettoriali RF, disegni Arachidi stock | Depositpho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475" y="715420"/>
            <a:ext cx="2104899" cy="157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emperatura Illustrazioni e clipart.91.314 Temperaturaillustrazioni e  disegni royalty free ricercabili da migliaia di fornitori di clipart EPS  vettoriali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78" b="7575"/>
          <a:stretch/>
        </p:blipFill>
        <p:spPr bwMode="auto">
          <a:xfrm>
            <a:off x="9914560" y="1269730"/>
            <a:ext cx="1417833" cy="174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2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Luglio: minime</a:t>
            </a:r>
            <a:endParaRPr lang="it-IT" dirty="0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157654"/>
              </p:ext>
            </p:extLst>
          </p:nvPr>
        </p:nvGraphicFramePr>
        <p:xfrm>
          <a:off x="1295402" y="2517169"/>
          <a:ext cx="10006170" cy="369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4" descr="Che caldo immagini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t="62616" r="29808" b="10109"/>
          <a:stretch/>
        </p:blipFill>
        <p:spPr bwMode="auto">
          <a:xfrm>
            <a:off x="8876872" y="4736386"/>
            <a:ext cx="2589087" cy="12431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28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freddo</a:t>
            </a:r>
            <a:br>
              <a:rPr lang="it-IT" dirty="0" smtClean="0"/>
            </a:br>
            <a:r>
              <a:rPr lang="it-IT" sz="2800" dirty="0" smtClean="0"/>
              <a:t>media minime/massime di gennaio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730011"/>
              </p:ext>
            </p:extLst>
          </p:nvPr>
        </p:nvGraphicFramePr>
        <p:xfrm>
          <a:off x="1295398" y="248052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Arachidi immagini vettoriali RF, disegni Arachidi stock | Depositpho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64" y="632158"/>
            <a:ext cx="2008152" cy="149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emperatura Illustrazioni e clipart.91.314 Temperaturaillustrazioni e  disegni royalty free ricercabili da migliaia di fornitori di clipart EPS  vettoriali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8" b="8425"/>
          <a:stretch/>
        </p:blipFill>
        <p:spPr bwMode="auto">
          <a:xfrm>
            <a:off x="9729625" y="1381354"/>
            <a:ext cx="1530851" cy="180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3832069"/>
              </p:ext>
            </p:extLst>
          </p:nvPr>
        </p:nvGraphicFramePr>
        <p:xfrm>
          <a:off x="1363034" y="2490697"/>
          <a:ext cx="9685963" cy="330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6533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Vettoriale - Modello Astratto Di Vettore Senza Soluzione Di Continuità Con  Nuvole E Pioggia Ispirato Da Disegni Di Bambini.. Image 72656383.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colorTemperature colorTemp="49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799"/>
          <a:stretch/>
        </p:blipFill>
        <p:spPr bwMode="auto">
          <a:xfrm>
            <a:off x="2554318" y="679292"/>
            <a:ext cx="7154759" cy="1606707"/>
          </a:xfrm>
          <a:prstGeom prst="rect">
            <a:avLst/>
          </a:prstGeom>
          <a:noFill/>
          <a:ln>
            <a:noFill/>
          </a:ln>
          <a:effectLst>
            <a:reflection stA="7100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Pioggia</a:t>
            </a:r>
            <a:br>
              <a:rPr lang="it-IT" dirty="0" smtClean="0"/>
            </a:br>
            <a:r>
              <a:rPr lang="it-IT" sz="3100" dirty="0" smtClean="0"/>
              <a:t>giorni totali e giorni pieni</a:t>
            </a:r>
            <a:endParaRPr lang="it-IT" sz="3100" dirty="0"/>
          </a:p>
        </p:txBody>
      </p:sp>
      <p:pic>
        <p:nvPicPr>
          <p:cNvPr id="8" name="Immagine 7" descr="Disegno Un ombrello colorato da Utente non registrato il 28 di Maggio del  20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8" t="6966" r="19232" b="7764"/>
          <a:stretch/>
        </p:blipFill>
        <p:spPr bwMode="auto">
          <a:xfrm>
            <a:off x="9509954" y="2479238"/>
            <a:ext cx="599447" cy="6621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Segnaposto contenut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420868"/>
              </p:ext>
            </p:extLst>
          </p:nvPr>
        </p:nvGraphicFramePr>
        <p:xfrm>
          <a:off x="1454387" y="2902449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2757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DIY Decorazioni Natalizie - Ghirlanda di fiocchi di neve! - Tuttoferramenta  Blo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2" t="10599" r="2709" b="52786"/>
          <a:stretch/>
        </p:blipFill>
        <p:spPr bwMode="auto">
          <a:xfrm>
            <a:off x="3055348" y="658200"/>
            <a:ext cx="5832475" cy="1711289"/>
          </a:xfrm>
          <a:prstGeom prst="rect">
            <a:avLst/>
          </a:prstGeom>
          <a:noFill/>
          <a:ln>
            <a:noFill/>
          </a:ln>
          <a:effectLst>
            <a:reflection stA="7700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95289" y="1125875"/>
            <a:ext cx="3859382" cy="857973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Neve</a:t>
            </a:r>
            <a:br>
              <a:rPr lang="it-IT" dirty="0" smtClean="0"/>
            </a:br>
            <a:r>
              <a:rPr lang="it-IT" sz="3100" dirty="0" smtClean="0"/>
              <a:t>giorni di neve 96/20</a:t>
            </a:r>
            <a:endParaRPr lang="it-IT" sz="3100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51518"/>
              </p:ext>
            </p:extLst>
          </p:nvPr>
        </p:nvGraphicFramePr>
        <p:xfrm>
          <a:off x="1295400" y="2451523"/>
          <a:ext cx="9601200" cy="3686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Immagine 11" descr="طمس الناقد اللجنة cappellini da colorare da pupazzo di neve -  costumecappellaiomatto.com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89"/>
          <a:stretch/>
        </p:blipFill>
        <p:spPr bwMode="auto">
          <a:xfrm>
            <a:off x="5176651" y="3439523"/>
            <a:ext cx="794934" cy="9349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275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0" y="653359"/>
            <a:ext cx="9601196" cy="1303867"/>
          </a:xfrm>
        </p:spPr>
        <p:txBody>
          <a:bodyPr/>
          <a:lstStyle/>
          <a:p>
            <a:r>
              <a:rPr lang="it-IT" dirty="0" smtClean="0"/>
              <a:t>Ci sono ancora le mezze stagioni??? </a:t>
            </a:r>
            <a:br>
              <a:rPr lang="it-IT" dirty="0" smtClean="0"/>
            </a:br>
            <a:r>
              <a:rPr lang="it-IT" sz="2800" dirty="0" smtClean="0"/>
              <a:t>Settembre/aprile</a:t>
            </a:r>
            <a:endParaRPr lang="it-IT" sz="2800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319602"/>
              </p:ext>
            </p:extLst>
          </p:nvPr>
        </p:nvGraphicFramePr>
        <p:xfrm>
          <a:off x="1295400" y="2549512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fico 11"/>
          <p:cNvGraphicFramePr/>
          <p:nvPr>
            <p:extLst>
              <p:ext uri="{D42A27DB-BD31-4B8C-83A1-F6EECF244321}">
                <p14:modId xmlns:p14="http://schemas.microsoft.com/office/powerpoint/2010/main" val="3672364128"/>
              </p:ext>
            </p:extLst>
          </p:nvPr>
        </p:nvGraphicFramePr>
        <p:xfrm>
          <a:off x="1510416" y="2325384"/>
          <a:ext cx="9171163" cy="3766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fico 12"/>
          <p:cNvGraphicFramePr/>
          <p:nvPr>
            <p:extLst>
              <p:ext uri="{D42A27DB-BD31-4B8C-83A1-F6EECF244321}">
                <p14:modId xmlns:p14="http://schemas.microsoft.com/office/powerpoint/2010/main" val="2402807638"/>
              </p:ext>
            </p:extLst>
          </p:nvPr>
        </p:nvGraphicFramePr>
        <p:xfrm>
          <a:off x="1395224" y="2549512"/>
          <a:ext cx="9171168" cy="3918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5025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  <p:bldGraphic spid="12" grpId="0">
        <p:bldAsOne/>
      </p:bldGraphic>
      <p:bldGraphic spid="12" grpId="1">
        <p:bldAsOne/>
      </p:bldGraphic>
      <p:bldGraphic spid="13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369</TotalTime>
  <Words>79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Bradley Hand ITC</vt:lpstr>
      <vt:lpstr>Garamond</vt:lpstr>
      <vt:lpstr>Organico</vt:lpstr>
      <vt:lpstr>Presentazione standard di PowerPoint</vt:lpstr>
      <vt:lpstr>I dati</vt:lpstr>
      <vt:lpstr>I grafici</vt:lpstr>
      <vt:lpstr>Il caldo  media massime di luglio</vt:lpstr>
      <vt:lpstr>Luglio: minime</vt:lpstr>
      <vt:lpstr>Il freddo media minime/massime di gennaio</vt:lpstr>
      <vt:lpstr>Pioggia giorni totali e giorni pieni</vt:lpstr>
      <vt:lpstr>Neve giorni di neve 96/20</vt:lpstr>
      <vt:lpstr>Ci sono ancora le mezze stagioni???  Settembre/aprile</vt:lpstr>
      <vt:lpstr> Conclusione? 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arachidi</dc:title>
  <dc:creator>silvia</dc:creator>
  <cp:lastModifiedBy>silvia</cp:lastModifiedBy>
  <cp:revision>48</cp:revision>
  <dcterms:created xsi:type="dcterms:W3CDTF">2021-11-04T09:27:36Z</dcterms:created>
  <dcterms:modified xsi:type="dcterms:W3CDTF">2021-11-12T11:28:35Z</dcterms:modified>
</cp:coreProperties>
</file>